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58" r:id="rId5"/>
    <p:sldId id="277" r:id="rId6"/>
    <p:sldId id="260" r:id="rId7"/>
    <p:sldId id="278" r:id="rId8"/>
    <p:sldId id="265" r:id="rId9"/>
    <p:sldId id="261" r:id="rId10"/>
    <p:sldId id="262" r:id="rId11"/>
    <p:sldId id="280" r:id="rId12"/>
    <p:sldId id="269" r:id="rId13"/>
    <p:sldId id="264" r:id="rId14"/>
    <p:sldId id="263" r:id="rId15"/>
    <p:sldId id="281" r:id="rId16"/>
    <p:sldId id="267" r:id="rId17"/>
    <p:sldId id="275" r:id="rId18"/>
  </p:sldIdLst>
  <p:sldSz cx="18288000" cy="10287000"/>
  <p:notesSz cx="6858000" cy="9144000"/>
  <p:embeddedFontLst>
    <p:embeddedFont>
      <p:font typeface="Constantia" pitchFamily="18" charset="0"/>
      <p:regular r:id="rId19"/>
      <p:bold r:id="rId20"/>
      <p:italic r:id="rId21"/>
      <p:boldItalic r:id="rId22"/>
    </p:embeddedFont>
    <p:embeddedFont>
      <p:font typeface="MV Boli" pitchFamily="2" charset="0"/>
      <p:regular r:id="rId23"/>
    </p:embeddedFont>
    <p:embeddedFont>
      <p:font typeface="Gungsuh" pitchFamily="18" charset="-127"/>
      <p:regular r:id="rId24"/>
    </p:embeddedFont>
    <p:embeddedFont>
      <p:font typeface="Calibri" pitchFamily="34" charset="0"/>
      <p:regular r:id="rId25"/>
      <p:bold r:id="rId26"/>
      <p:italic r:id="rId27"/>
      <p:boldItalic r:id="rId28"/>
    </p:embeddedFont>
    <p:embeddedFont>
      <p:font typeface="Vijaya" pitchFamily="34" charset="0"/>
      <p:regular r:id="rId29"/>
      <p:bold r:id="rId30"/>
    </p:embeddedFont>
    <p:embeddedFont>
      <p:font typeface="GungsuhChe" pitchFamily="49" charset="-127"/>
      <p:regular r:id="rId31"/>
    </p:embeddedFont>
    <p:embeddedFont>
      <p:font typeface="Gabriola" pitchFamily="8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8467"/>
    <a:srgbClr val="B1613D"/>
    <a:srgbClr val="EB7D5F"/>
    <a:srgbClr val="C09A82"/>
    <a:srgbClr val="815A4B"/>
    <a:srgbClr val="654B35"/>
    <a:srgbClr val="99FF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22" autoAdjust="0"/>
  </p:normalViewPr>
  <p:slideViewPr>
    <p:cSldViewPr>
      <p:cViewPr varScale="1">
        <p:scale>
          <a:sx n="46" d="100"/>
          <a:sy n="46" d="100"/>
        </p:scale>
        <p:origin x="-76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8800"/>
          </a:pPr>
          <a:endParaRPr lang="ar-IQ"/>
        </a:p>
      </c:txPr>
    </c:title>
    <c:autoTitleDeleted val="0"/>
    <c:plotArea>
      <c:layout>
        <c:manualLayout>
          <c:layoutTarget val="inner"/>
          <c:xMode val="edge"/>
          <c:yMode val="edge"/>
          <c:x val="0.25985570494725896"/>
          <c:y val="0.19809165846456692"/>
          <c:w val="0.47210556102362206"/>
          <c:h val="0.70815834153543311"/>
        </c:manualLayout>
      </c:layout>
      <c:pieChart>
        <c:varyColors val="1"/>
        <c:ser>
          <c:idx val="0"/>
          <c:order val="0"/>
          <c:tx>
            <c:strRef>
              <c:f>ورقة1!$B$1</c:f>
              <c:strCache>
                <c:ptCount val="1"/>
                <c:pt idx="0">
                  <c:v>VOCs </c:v>
                </c:pt>
              </c:strCache>
            </c:strRef>
          </c:tx>
          <c:dPt>
            <c:idx val="0"/>
            <c:bubble3D val="0"/>
            <c:spPr>
              <a:solidFill>
                <a:schemeClr val="accent6">
                  <a:lumMod val="40000"/>
                  <a:lumOff val="60000"/>
                </a:schemeClr>
              </a:solidFill>
            </c:spPr>
          </c:dPt>
          <c:dPt>
            <c:idx val="1"/>
            <c:bubble3D val="0"/>
            <c:spPr>
              <a:solidFill>
                <a:srgbClr val="815A4B"/>
              </a:solidFill>
              <a:ln>
                <a:solidFill>
                  <a:srgbClr val="654B35"/>
                </a:solidFill>
              </a:ln>
            </c:spPr>
          </c:dPt>
          <c:dPt>
            <c:idx val="2"/>
            <c:bubble3D val="0"/>
            <c:spPr>
              <a:solidFill>
                <a:srgbClr val="C09A82"/>
              </a:solidFill>
            </c:spPr>
          </c:dPt>
          <c:dLbls>
            <c:dLbl>
              <c:idx val="0"/>
              <c:layout>
                <c:manualLayout>
                  <c:x val="-0.18687144059822711"/>
                  <c:y val="8.2674704724409447E-3"/>
                </c:manualLayout>
              </c:layout>
              <c:spPr/>
              <c:txPr>
                <a:bodyPr/>
                <a:lstStyle/>
                <a:p>
                  <a:pPr>
                    <a:defRPr sz="4000" b="1"/>
                  </a:pPr>
                  <a:endParaRPr lang="ar-IQ"/>
                </a:p>
              </c:txPr>
              <c:showLegendKey val="0"/>
              <c:showVal val="0"/>
              <c:showCatName val="1"/>
              <c:showSerName val="0"/>
              <c:showPercent val="0"/>
              <c:showBubbleSize val="0"/>
            </c:dLbl>
            <c:dLbl>
              <c:idx val="1"/>
              <c:layout>
                <c:manualLayout>
                  <c:x val="0.18652887139107613"/>
                  <c:y val="-0.12251722440944887"/>
                </c:manualLayout>
              </c:layout>
              <c:spPr/>
              <c:txPr>
                <a:bodyPr/>
                <a:lstStyle/>
                <a:p>
                  <a:pPr>
                    <a:defRPr sz="4000" b="1"/>
                  </a:pPr>
                  <a:endParaRPr lang="ar-IQ"/>
                </a:p>
              </c:txPr>
              <c:showLegendKey val="0"/>
              <c:showVal val="0"/>
              <c:showCatName val="1"/>
              <c:showSerName val="0"/>
              <c:showPercent val="0"/>
              <c:showBubbleSize val="0"/>
            </c:dLbl>
            <c:dLbl>
              <c:idx val="2"/>
              <c:spPr/>
              <c:txPr>
                <a:bodyPr/>
                <a:lstStyle/>
                <a:p>
                  <a:pPr>
                    <a:defRPr b="1"/>
                  </a:pPr>
                  <a:endParaRPr lang="ar-IQ"/>
                </a:p>
              </c:txPr>
              <c:showLegendKey val="0"/>
              <c:showVal val="0"/>
              <c:showCatName val="1"/>
              <c:showSerName val="0"/>
              <c:showPercent val="0"/>
              <c:showBubbleSize val="0"/>
            </c:dLbl>
            <c:showLegendKey val="0"/>
            <c:showVal val="0"/>
            <c:showCatName val="1"/>
            <c:showSerName val="0"/>
            <c:showPercent val="0"/>
            <c:showBubbleSize val="0"/>
            <c:showLeaderLines val="1"/>
          </c:dLbls>
          <c:cat>
            <c:strRef>
              <c:f>ورقة1!$A$2:$A$4</c:f>
              <c:strCache>
                <c:ptCount val="3"/>
                <c:pt idx="0">
                  <c:v>عوادم السيارات</c:v>
                </c:pt>
                <c:pt idx="1">
                  <c:v>الانشطة الصناعية</c:v>
                </c:pt>
                <c:pt idx="2">
                  <c:v>استعمال المذيبات</c:v>
                </c:pt>
              </c:strCache>
            </c:strRef>
          </c:cat>
          <c:val>
            <c:numRef>
              <c:f>ورقة1!$B$2:$B$4</c:f>
              <c:numCache>
                <c:formatCode>0%</c:formatCode>
                <c:ptCount val="3"/>
                <c:pt idx="0">
                  <c:v>0.45</c:v>
                </c:pt>
                <c:pt idx="1">
                  <c:v>0.5</c:v>
                </c:pt>
                <c:pt idx="2">
                  <c:v>0.05</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ar-IQ"/>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7200"/>
            </a:pPr>
            <a:r>
              <a:rPr lang="en-US" dirty="0" smtClean="0"/>
              <a:t>CFCs </a:t>
            </a:r>
            <a:endParaRPr lang="en-US" dirty="0"/>
          </a:p>
        </c:rich>
      </c:tx>
      <c:layout/>
      <c:overlay val="0"/>
    </c:title>
    <c:autoTitleDeleted val="0"/>
    <c:plotArea>
      <c:layout/>
      <c:pieChart>
        <c:varyColors val="1"/>
        <c:ser>
          <c:idx val="0"/>
          <c:order val="0"/>
          <c:tx>
            <c:strRef>
              <c:f>ورقة1!$B$1</c:f>
              <c:strCache>
                <c:ptCount val="1"/>
                <c:pt idx="0">
                  <c:v>VOCs </c:v>
                </c:pt>
              </c:strCache>
            </c:strRef>
          </c:tx>
          <c:dPt>
            <c:idx val="0"/>
            <c:bubble3D val="0"/>
            <c:spPr>
              <a:solidFill>
                <a:schemeClr val="accent6">
                  <a:lumMod val="40000"/>
                  <a:lumOff val="60000"/>
                </a:schemeClr>
              </a:solidFill>
            </c:spPr>
          </c:dPt>
          <c:dPt>
            <c:idx val="1"/>
            <c:bubble3D val="0"/>
            <c:spPr>
              <a:solidFill>
                <a:srgbClr val="815A4B"/>
              </a:solidFill>
              <a:ln>
                <a:solidFill>
                  <a:srgbClr val="654B35"/>
                </a:solidFill>
              </a:ln>
            </c:spPr>
          </c:dPt>
          <c:dPt>
            <c:idx val="2"/>
            <c:bubble3D val="0"/>
            <c:spPr>
              <a:solidFill>
                <a:srgbClr val="C09A82"/>
              </a:solidFill>
            </c:spPr>
          </c:dPt>
          <c:dPt>
            <c:idx val="3"/>
            <c:bubble3D val="0"/>
            <c:spPr>
              <a:solidFill>
                <a:srgbClr val="B1613D"/>
              </a:solidFill>
            </c:spPr>
          </c:dPt>
          <c:dPt>
            <c:idx val="4"/>
            <c:bubble3D val="0"/>
            <c:spPr>
              <a:solidFill>
                <a:srgbClr val="998467"/>
              </a:solidFill>
            </c:spPr>
          </c:dPt>
          <c:dLbls>
            <c:txPr>
              <a:bodyPr/>
              <a:lstStyle/>
              <a:p>
                <a:pPr>
                  <a:defRPr sz="4000" b="1"/>
                </a:pPr>
                <a:endParaRPr lang="ar-IQ"/>
              </a:p>
            </c:txPr>
            <c:showLegendKey val="0"/>
            <c:showVal val="0"/>
            <c:showCatName val="0"/>
            <c:showSerName val="0"/>
            <c:showPercent val="1"/>
            <c:showBubbleSize val="0"/>
            <c:showLeaderLines val="1"/>
          </c:dLbls>
          <c:cat>
            <c:strRef>
              <c:f>ورقة1!$A$2:$A$6</c:f>
              <c:strCache>
                <c:ptCount val="5"/>
                <c:pt idx="0">
                  <c:v>الثلاجات </c:v>
                </c:pt>
                <c:pt idx="1">
                  <c:v>المذيبات</c:v>
                </c:pt>
                <c:pt idx="2">
                  <c:v>الرغوة</c:v>
                </c:pt>
                <c:pt idx="3">
                  <c:v>اريوسولات</c:v>
                </c:pt>
                <c:pt idx="4">
                  <c:v>اخرى</c:v>
                </c:pt>
              </c:strCache>
            </c:strRef>
          </c:cat>
          <c:val>
            <c:numRef>
              <c:f>ورقة1!$B$2:$B$6</c:f>
              <c:numCache>
                <c:formatCode>0%</c:formatCode>
                <c:ptCount val="5"/>
                <c:pt idx="0">
                  <c:v>0.26</c:v>
                </c:pt>
                <c:pt idx="1">
                  <c:v>0.16</c:v>
                </c:pt>
                <c:pt idx="2">
                  <c:v>0.25</c:v>
                </c:pt>
                <c:pt idx="3">
                  <c:v>0.26</c:v>
                </c:pt>
                <c:pt idx="4">
                  <c:v>7.0000000000000007E-2</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4400"/>
          </a:pPr>
          <a:endParaRPr lang="ar-IQ"/>
        </a:p>
      </c:txPr>
    </c:legend>
    <c:plotVisOnly val="1"/>
    <c:dispBlanksAs val="gap"/>
    <c:showDLblsOverMax val="0"/>
  </c:chart>
  <c:txPr>
    <a:bodyPr/>
    <a:lstStyle/>
    <a:p>
      <a:pPr>
        <a:defRPr sz="1800"/>
      </a:pPr>
      <a:endParaRPr lang="ar-IQ"/>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6.svg"/><Relationship Id="rId10" Type="http://schemas.openxmlformats.org/officeDocument/2006/relationships/image" Target="../media/image31.sv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39.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 Id="rId9"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961255" y="-2017079"/>
            <a:ext cx="13902753" cy="13381400"/>
          </a:xfrm>
          <a:custGeom>
            <a:avLst/>
            <a:gdLst/>
            <a:ahLst/>
            <a:cxnLst/>
            <a:rect l="l" t="t" r="r" b="b"/>
            <a:pathLst>
              <a:path w="13902753" h="13381400">
                <a:moveTo>
                  <a:pt x="0" y="0"/>
                </a:moveTo>
                <a:lnTo>
                  <a:pt x="13902754" y="0"/>
                </a:lnTo>
                <a:lnTo>
                  <a:pt x="13902754" y="13381400"/>
                </a:lnTo>
                <a:lnTo>
                  <a:pt x="0" y="13381400"/>
                </a:lnTo>
                <a:lnTo>
                  <a:pt x="0" y="0"/>
                </a:lnTo>
                <a:close/>
              </a:path>
            </a:pathLst>
          </a:custGeom>
          <a:blipFill>
            <a:blip r:embed="rId2"/>
            <a:stretch>
              <a:fillRect/>
            </a:stretch>
          </a:blipFill>
        </p:spPr>
      </p:sp>
      <p:sp>
        <p:nvSpPr>
          <p:cNvPr id="3" name="Freeform 3"/>
          <p:cNvSpPr/>
          <p:nvPr/>
        </p:nvSpPr>
        <p:spPr>
          <a:xfrm>
            <a:off x="152400" y="342900"/>
            <a:ext cx="2446436" cy="4114800"/>
          </a:xfrm>
          <a:custGeom>
            <a:avLst/>
            <a:gdLst/>
            <a:ahLst/>
            <a:cxnLst/>
            <a:rect l="l" t="t" r="r" b="b"/>
            <a:pathLst>
              <a:path w="2446436" h="4114800">
                <a:moveTo>
                  <a:pt x="0" y="0"/>
                </a:moveTo>
                <a:lnTo>
                  <a:pt x="2446436" y="0"/>
                </a:lnTo>
                <a:lnTo>
                  <a:pt x="244643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5683345" y="5981700"/>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3985231" y="3535611"/>
            <a:ext cx="10317538" cy="3863302"/>
          </a:xfrm>
          <a:prstGeom prst="rect">
            <a:avLst/>
          </a:prstGeom>
        </p:spPr>
        <p:txBody>
          <a:bodyPr lIns="0" tIns="0" rIns="0" bIns="0" rtlCol="0" anchor="t">
            <a:spAutoFit/>
          </a:bodyPr>
          <a:lstStyle/>
          <a:p>
            <a:pPr algn="ctr">
              <a:lnSpc>
                <a:spcPts val="14282"/>
              </a:lnSpc>
            </a:pPr>
            <a:r>
              <a:rPr lang="ar-IQ" sz="17003" dirty="0" smtClean="0">
                <a:solidFill>
                  <a:srgbClr val="22423D"/>
                </a:solidFill>
                <a:latin typeface="Moontime"/>
              </a:rPr>
              <a:t>الملوثات العضوية الثابتة</a:t>
            </a:r>
            <a:endParaRPr lang="en-US" sz="17003" dirty="0">
              <a:solidFill>
                <a:srgbClr val="22423D"/>
              </a:solidFill>
              <a:latin typeface="Moontime"/>
            </a:endParaRPr>
          </a:p>
        </p:txBody>
      </p:sp>
      <p:sp>
        <p:nvSpPr>
          <p:cNvPr id="6" name="TextBox 6"/>
          <p:cNvSpPr txBox="1"/>
          <p:nvPr/>
        </p:nvSpPr>
        <p:spPr>
          <a:xfrm>
            <a:off x="5122411" y="7580754"/>
            <a:ext cx="8381379" cy="846386"/>
          </a:xfrm>
          <a:prstGeom prst="rect">
            <a:avLst/>
          </a:prstGeom>
        </p:spPr>
        <p:txBody>
          <a:bodyPr lIns="0" tIns="0" rIns="0" bIns="0" rtlCol="0" anchor="t">
            <a:spAutoFit/>
          </a:bodyPr>
          <a:lstStyle/>
          <a:p>
            <a:pPr algn="ctr">
              <a:lnSpc>
                <a:spcPts val="6580"/>
              </a:lnSpc>
            </a:pPr>
            <a:r>
              <a:rPr lang="ar-IQ" sz="6000" b="1" dirty="0" smtClean="0">
                <a:solidFill>
                  <a:srgbClr val="22423D"/>
                </a:solidFill>
                <a:latin typeface="Constantia" pitchFamily="18" charset="0"/>
              </a:rPr>
              <a:t>م.م.رنا عبدالامير عيلان</a:t>
            </a:r>
            <a:endParaRPr lang="en-US" sz="6000" b="1" dirty="0">
              <a:solidFill>
                <a:srgbClr val="22423D"/>
              </a:solidFill>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6" name="Freeform 6"/>
          <p:cNvSpPr/>
          <p:nvPr/>
        </p:nvSpPr>
        <p:spPr>
          <a:xfrm>
            <a:off x="15011066" y="6965639"/>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101746" y="-1717592"/>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4724400" y="800526"/>
            <a:ext cx="7838995" cy="1218347"/>
          </a:xfrm>
          <a:prstGeom prst="rect">
            <a:avLst/>
          </a:prstGeom>
        </p:spPr>
        <p:txBody>
          <a:bodyPr lIns="0" tIns="0" rIns="0" bIns="0" rtlCol="0" anchor="t">
            <a:spAutoFit/>
          </a:bodyPr>
          <a:lstStyle/>
          <a:p>
            <a:pPr algn="ctr">
              <a:lnSpc>
                <a:spcPts val="9320"/>
              </a:lnSpc>
            </a:pPr>
            <a:r>
              <a:rPr lang="ar-IQ" sz="11096" dirty="0" smtClean="0">
                <a:solidFill>
                  <a:srgbClr val="22423D"/>
                </a:solidFill>
                <a:latin typeface="Moontime"/>
              </a:rPr>
              <a:t>المبيدات</a:t>
            </a:r>
            <a:endParaRPr lang="en-US" sz="11096" dirty="0">
              <a:solidFill>
                <a:srgbClr val="22423D"/>
              </a:solidFill>
              <a:latin typeface="Moontime"/>
            </a:endParaRPr>
          </a:p>
        </p:txBody>
      </p:sp>
      <p:sp>
        <p:nvSpPr>
          <p:cNvPr id="14" name="Freeform 14"/>
          <p:cNvSpPr/>
          <p:nvPr/>
        </p:nvSpPr>
        <p:spPr>
          <a:xfrm>
            <a:off x="13202292" y="-1243967"/>
            <a:ext cx="5085708" cy="41148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مستطيل 18"/>
          <p:cNvSpPr/>
          <p:nvPr/>
        </p:nvSpPr>
        <p:spPr>
          <a:xfrm>
            <a:off x="279170" y="2465569"/>
            <a:ext cx="16729454" cy="11049179"/>
          </a:xfrm>
          <a:prstGeom prst="rect">
            <a:avLst/>
          </a:prstGeom>
        </p:spPr>
        <p:txBody>
          <a:bodyPr wrap="square">
            <a:spAutoFit/>
          </a:bodyPr>
          <a:lstStyle/>
          <a:p>
            <a:pPr algn="just" rtl="1"/>
            <a:r>
              <a:rPr lang="ar-IQ" sz="4800" dirty="0">
                <a:latin typeface="Times New Roman"/>
                <a:cs typeface="Times New Roman"/>
              </a:rPr>
              <a:t>تؤدى عمليات الرش باستخدام أجهزة الرش المختلفة إلى انتشار </a:t>
            </a:r>
            <a:r>
              <a:rPr lang="ar-IQ" sz="4800" dirty="0" smtClean="0">
                <a:latin typeface="Times New Roman"/>
                <a:cs typeface="Times New Roman"/>
              </a:rPr>
              <a:t>المبيد الحشرى </a:t>
            </a:r>
            <a:r>
              <a:rPr lang="ar-IQ" sz="4800" dirty="0">
                <a:latin typeface="Times New Roman"/>
                <a:cs typeface="Times New Roman"/>
              </a:rPr>
              <a:t>إلى مسافات تتعدى المواقع المطلوب رشها، وينتشر الرذاذ الناتج عن الرش فى </a:t>
            </a:r>
            <a:r>
              <a:rPr lang="ar-IQ" sz="4800" dirty="0" smtClean="0">
                <a:latin typeface="Times New Roman"/>
                <a:cs typeface="Times New Roman"/>
              </a:rPr>
              <a:t>الهواء الجوي </a:t>
            </a:r>
            <a:r>
              <a:rPr lang="ar-IQ" sz="4800" dirty="0">
                <a:latin typeface="Times New Roman"/>
                <a:cs typeface="Times New Roman"/>
              </a:rPr>
              <a:t>قبل ان </a:t>
            </a:r>
            <a:r>
              <a:rPr lang="ar-IQ" sz="4800" dirty="0" smtClean="0">
                <a:latin typeface="Times New Roman"/>
                <a:cs typeface="Times New Roman"/>
              </a:rPr>
              <a:t>يترسب </a:t>
            </a:r>
            <a:r>
              <a:rPr lang="ar-IQ" sz="4800" dirty="0">
                <a:latin typeface="Times New Roman"/>
                <a:cs typeface="Times New Roman"/>
              </a:rPr>
              <a:t>مع الغبار أو الأمطار على النباتات والتربة والماء، وقد يتأكسد المبيد </a:t>
            </a:r>
            <a:r>
              <a:rPr lang="ar-IQ" sz="4800" dirty="0" smtClean="0">
                <a:latin typeface="Times New Roman"/>
                <a:cs typeface="Times New Roman"/>
              </a:rPr>
              <a:t>المترسب بفعل </a:t>
            </a:r>
            <a:r>
              <a:rPr lang="ar-IQ" sz="4800" dirty="0">
                <a:latin typeface="Times New Roman"/>
                <a:cs typeface="Times New Roman"/>
              </a:rPr>
              <a:t>أشعة الشمس والحرارة وبوجود الأكسجين، وتختلف معدلات التحلل </a:t>
            </a:r>
            <a:r>
              <a:rPr lang="ar-IQ" sz="4800" dirty="0" smtClean="0">
                <a:latin typeface="Times New Roman"/>
                <a:cs typeface="Times New Roman"/>
              </a:rPr>
              <a:t>الكيميوضوئى فكلما </a:t>
            </a:r>
            <a:r>
              <a:rPr lang="ar-IQ" sz="4800" dirty="0">
                <a:latin typeface="Times New Roman"/>
                <a:cs typeface="Times New Roman"/>
              </a:rPr>
              <a:t>زادت معدلات تبخر المبيد زادت مدة تعرضه للظروف الجوية التى تساعد على التحلل، وفى </a:t>
            </a:r>
            <a:r>
              <a:rPr lang="ar-IQ" sz="4800" dirty="0" smtClean="0">
                <a:latin typeface="Times New Roman"/>
                <a:cs typeface="Times New Roman"/>
              </a:rPr>
              <a:t>هذه الحالة </a:t>
            </a:r>
            <a:r>
              <a:rPr lang="ar-IQ" sz="4800" dirty="0">
                <a:latin typeface="Times New Roman"/>
                <a:cs typeface="Times New Roman"/>
              </a:rPr>
              <a:t>قد يتعرض مستخدمو آلة الرش الظهرية لأضعاف الكمية التي يتعرض لها فى حالة استعمال </a:t>
            </a:r>
            <a:r>
              <a:rPr lang="ar-IQ" sz="4800" dirty="0" smtClean="0">
                <a:latin typeface="Times New Roman"/>
                <a:cs typeface="Times New Roman"/>
              </a:rPr>
              <a:t>آلة الرش </a:t>
            </a:r>
            <a:r>
              <a:rPr lang="ar-IQ" sz="4800" dirty="0">
                <a:latin typeface="Times New Roman"/>
                <a:cs typeface="Times New Roman"/>
              </a:rPr>
              <a:t>المتطورة حديثا أما بعد الرش فيتعرض الإنسان للمبيد المترسب بنسبة تصل إلى </a:t>
            </a:r>
            <a:r>
              <a:rPr lang="ar-IQ" sz="4800" dirty="0" smtClean="0">
                <a:latin typeface="Times New Roman"/>
                <a:cs typeface="Times New Roman"/>
              </a:rPr>
              <a:t>% 95</a:t>
            </a:r>
            <a:r>
              <a:rPr lang="ar-IQ" sz="4800" dirty="0">
                <a:latin typeface="Times New Roman"/>
                <a:cs typeface="Times New Roman"/>
              </a:rPr>
              <a:t>من خلال التغذية على النباتات واللحوم الملوثة </a:t>
            </a:r>
            <a:r>
              <a:rPr lang="ar-IQ" sz="4800" dirty="0" smtClean="0">
                <a:latin typeface="Times New Roman"/>
                <a:cs typeface="Times New Roman"/>
              </a:rPr>
              <a:t>بنسبة و 5% </a:t>
            </a:r>
            <a:r>
              <a:rPr lang="ar-IQ" sz="4800" dirty="0">
                <a:latin typeface="Times New Roman"/>
                <a:cs typeface="Times New Roman"/>
              </a:rPr>
              <a:t>عن طريق مياه الشرب.</a:t>
            </a:r>
            <a:endParaRPr lang="ar-IQ" sz="4800" dirty="0"/>
          </a:p>
          <a:p>
            <a:pPr algn="just" rtl="1"/>
            <a:endParaRPr lang="ar-IQ" sz="4000" dirty="0">
              <a:latin typeface="Times New Roman"/>
              <a:cs typeface="Times New Roman"/>
            </a:endParaRPr>
          </a:p>
          <a:p>
            <a:pPr algn="just" rtl="1"/>
            <a:endParaRPr lang="ar-IQ" sz="4000" dirty="0">
              <a:latin typeface="Times New Roman"/>
              <a:cs typeface="Times New Roman"/>
            </a:endParaRPr>
          </a:p>
          <a:p>
            <a:pPr algn="just" rtl="1"/>
            <a:endParaRPr lang="ar-IQ" sz="4000" dirty="0">
              <a:latin typeface="Times New Roman"/>
              <a:cs typeface="Times New Roman"/>
            </a:endParaRPr>
          </a:p>
          <a:p>
            <a:pPr algn="just" rtl="1"/>
            <a:endParaRPr lang="ar-IQ" sz="4000" dirty="0">
              <a:latin typeface="Times New Roman"/>
              <a:cs typeface="Times New Roman"/>
            </a:endParaRPr>
          </a:p>
          <a:p>
            <a:pPr algn="just" rtl="1"/>
            <a:endParaRPr lang="ar-IQ" sz="4000" dirty="0">
              <a:latin typeface="Times New Roman"/>
              <a:cs typeface="Times New Roman"/>
            </a:endParaRPr>
          </a:p>
          <a:p>
            <a:pPr algn="just" rtl="1"/>
            <a:endParaRPr lang="ar-IQ" sz="4000" dirty="0">
              <a:latin typeface="Times New Roman"/>
              <a:cs typeface="Times New Roman"/>
            </a:endParaRPr>
          </a:p>
          <a:p>
            <a:pPr algn="just" rtl="1"/>
            <a:endParaRPr lang="ar-IQ" sz="4000" dirty="0">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921486" y="4440486"/>
            <a:ext cx="12445027" cy="1871666"/>
          </a:xfrm>
          <a:prstGeom prst="rect">
            <a:avLst/>
          </a:prstGeom>
        </p:spPr>
        <p:txBody>
          <a:bodyPr lIns="0" tIns="0" rIns="0" bIns="0" rtlCol="0" anchor="t">
            <a:spAutoFit/>
          </a:bodyPr>
          <a:lstStyle/>
          <a:p>
            <a:pPr algn="ctr">
              <a:lnSpc>
                <a:spcPts val="14282"/>
              </a:lnSpc>
            </a:pPr>
            <a:endParaRPr lang="en-US" sz="17003" dirty="0">
              <a:solidFill>
                <a:srgbClr val="22423D"/>
              </a:solidFill>
              <a:latin typeface="Moontime"/>
            </a:endParaRPr>
          </a:p>
        </p:txBody>
      </p:sp>
      <p:pic>
        <p:nvPicPr>
          <p:cNvPr id="3074" name="Picture 2" descr="C:\Users\Rana\Desktop\ي343\4b998ff7-0dca-418d-9836-d094306c5e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14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7" name="Freeform 12"/>
          <p:cNvSpPr/>
          <p:nvPr/>
        </p:nvSpPr>
        <p:spPr>
          <a:xfrm>
            <a:off x="16395884" y="-93991"/>
            <a:ext cx="1803031" cy="4114800"/>
          </a:xfrm>
          <a:custGeom>
            <a:avLst/>
            <a:gdLst/>
            <a:ahLst/>
            <a:cxnLst/>
            <a:rect l="l" t="t" r="r" b="b"/>
            <a:pathLst>
              <a:path w="1803031" h="4114800">
                <a:moveTo>
                  <a:pt x="0" y="0"/>
                </a:moveTo>
                <a:lnTo>
                  <a:pt x="1803030" y="0"/>
                </a:lnTo>
                <a:lnTo>
                  <a:pt x="1803030"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TextBox 3"/>
          <p:cNvSpPr txBox="1"/>
          <p:nvPr/>
        </p:nvSpPr>
        <p:spPr>
          <a:xfrm>
            <a:off x="2514600" y="342899"/>
            <a:ext cx="12445027" cy="2160207"/>
          </a:xfrm>
          <a:prstGeom prst="rect">
            <a:avLst/>
          </a:prstGeom>
        </p:spPr>
        <p:txBody>
          <a:bodyPr lIns="0" tIns="0" rIns="0" bIns="0" rtlCol="0" anchor="t">
            <a:spAutoFit/>
          </a:bodyPr>
          <a:lstStyle/>
          <a:p>
            <a:pPr algn="ctr">
              <a:lnSpc>
                <a:spcPts val="14282"/>
              </a:lnSpc>
            </a:pPr>
            <a:r>
              <a:rPr lang="en-US" sz="20400" b="1" dirty="0" smtClean="0">
                <a:solidFill>
                  <a:srgbClr val="22423D"/>
                </a:solidFill>
                <a:latin typeface="Vijaya" pitchFamily="34" charset="0"/>
                <a:cs typeface="Vijaya" pitchFamily="34" charset="0"/>
              </a:rPr>
              <a:t>Dioxin</a:t>
            </a:r>
            <a:endParaRPr lang="en-US" sz="20400" b="1" dirty="0">
              <a:solidFill>
                <a:srgbClr val="22423D"/>
              </a:solidFill>
              <a:latin typeface="Vijaya" pitchFamily="34" charset="0"/>
              <a:cs typeface="Vijaya" pitchFamily="34" charset="0"/>
            </a:endParaRPr>
          </a:p>
        </p:txBody>
      </p:sp>
      <p:pic>
        <p:nvPicPr>
          <p:cNvPr id="4098" name="Picture 2" descr="C:\Users\Rana\Desktop\ي343\58c4714b-05c8-41c3-88c2-7bc2e0fb40b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9" y="6096000"/>
            <a:ext cx="4572000" cy="4187536"/>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8153400" y="2857500"/>
            <a:ext cx="9144000" cy="6863417"/>
          </a:xfrm>
          <a:prstGeom prst="rect">
            <a:avLst/>
          </a:prstGeom>
        </p:spPr>
        <p:txBody>
          <a:bodyPr>
            <a:spAutoFit/>
          </a:bodyPr>
          <a:lstStyle/>
          <a:p>
            <a:pPr algn="just" rtl="1"/>
            <a:r>
              <a:rPr lang="ar-IQ" sz="4000" b="1" dirty="0"/>
              <a:t>الديوكسينات</a:t>
            </a:r>
            <a:r>
              <a:rPr lang="ar-IQ" sz="4000" dirty="0"/>
              <a:t> هي ملوّثات بيئية وهي تتميّز عن غيرها بانتمائها إلى «المجموعة </a:t>
            </a:r>
            <a:r>
              <a:rPr lang="ar-IQ" sz="4000" dirty="0" smtClean="0"/>
              <a:t>القذرة» وهي </a:t>
            </a:r>
            <a:r>
              <a:rPr lang="ar-IQ" sz="4000" dirty="0"/>
              <a:t>مجموعة من المواد الكيميائية </a:t>
            </a:r>
            <a:r>
              <a:rPr lang="ar-IQ" sz="4000" dirty="0" smtClean="0"/>
              <a:t>الخطرة </a:t>
            </a:r>
            <a:r>
              <a:rPr lang="ar-IQ" sz="4000" dirty="0"/>
              <a:t>تُعرف بالملوّثات العضوية </a:t>
            </a:r>
            <a:r>
              <a:rPr lang="ar-IQ" sz="4000" dirty="0" smtClean="0"/>
              <a:t>الثابتة والدايوكسين </a:t>
            </a:r>
            <a:r>
              <a:rPr lang="ar-IQ" sz="4000" dirty="0"/>
              <a:t>يشير </a:t>
            </a:r>
            <a:r>
              <a:rPr lang="ar-IQ" sz="4000" dirty="0" smtClean="0"/>
              <a:t>الى</a:t>
            </a:r>
            <a:r>
              <a:rPr lang="en-US" sz="4000" dirty="0" smtClean="0"/>
              <a:t>2,3,7,8 </a:t>
            </a:r>
            <a:r>
              <a:rPr lang="ar-IQ" sz="4000" dirty="0" smtClean="0"/>
              <a:t> رباعي كلوروبنزوبارا دايوكسين. كما يمكن ان ندرج مركبات بايفينيل متعدد الكلور والتي لها خصائص سامة ضمن الدايوكسينات. يوجد 419 مركب لها علاقة بالدايوكسينات الا ان 30 منها فقط يمتلك القدرة على احداث السمية علما ان مركب </a:t>
            </a:r>
            <a:r>
              <a:rPr lang="en-US" sz="4000" dirty="0" smtClean="0"/>
              <a:t>  PCDDs</a:t>
            </a:r>
            <a:r>
              <a:rPr lang="ar-IQ" sz="4000" dirty="0" smtClean="0"/>
              <a:t>هو الاكثر سمية.</a:t>
            </a:r>
            <a:endParaRPr lang="en-US" sz="4000" dirty="0"/>
          </a:p>
          <a:p>
            <a:pPr algn="r" rtl="1"/>
            <a:r>
              <a:rPr lang="en-US" sz="4000" dirty="0" smtClean="0"/>
              <a:t> </a:t>
            </a:r>
            <a:endParaRPr lang="ar-IQ" sz="4000" dirty="0"/>
          </a:p>
        </p:txBody>
      </p:sp>
      <p:sp>
        <p:nvSpPr>
          <p:cNvPr id="6" name="Freeform 3"/>
          <p:cNvSpPr/>
          <p:nvPr/>
        </p:nvSpPr>
        <p:spPr>
          <a:xfrm>
            <a:off x="0" y="0"/>
            <a:ext cx="3186537" cy="3606163"/>
          </a:xfrm>
          <a:custGeom>
            <a:avLst/>
            <a:gdLst/>
            <a:ahLst/>
            <a:cxnLst/>
            <a:rect l="l" t="t" r="r" b="b"/>
            <a:pathLst>
              <a:path w="3186537" h="3606163">
                <a:moveTo>
                  <a:pt x="0" y="0"/>
                </a:moveTo>
                <a:lnTo>
                  <a:pt x="3186537" y="0"/>
                </a:lnTo>
                <a:lnTo>
                  <a:pt x="3186537" y="3606163"/>
                </a:lnTo>
                <a:lnTo>
                  <a:pt x="0" y="360616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4" name="مربع نص 3"/>
          <p:cNvSpPr txBox="1"/>
          <p:nvPr/>
        </p:nvSpPr>
        <p:spPr>
          <a:xfrm>
            <a:off x="741218" y="2200501"/>
            <a:ext cx="5105400" cy="4708981"/>
          </a:xfrm>
          <a:prstGeom prst="rect">
            <a:avLst/>
          </a:prstGeom>
          <a:noFill/>
        </p:spPr>
        <p:txBody>
          <a:bodyPr wrap="square" rtlCol="1">
            <a:spAutoFit/>
          </a:bodyPr>
          <a:lstStyle/>
          <a:p>
            <a:pPr algn="r" rtl="1"/>
            <a:r>
              <a:rPr lang="ar-IQ" sz="4400" b="1" dirty="0" smtClean="0"/>
              <a:t>مصادره:</a:t>
            </a:r>
          </a:p>
          <a:p>
            <a:pPr marL="457200" indent="-457200" algn="just" rtl="1">
              <a:buFont typeface="Arial" pitchFamily="34" charset="0"/>
              <a:buChar char="•"/>
            </a:pPr>
            <a:r>
              <a:rPr lang="ar-IQ" sz="3200" dirty="0" smtClean="0"/>
              <a:t>تصنيع المواد الكيميائية العضوية الحاوية على الكلور</a:t>
            </a:r>
          </a:p>
          <a:p>
            <a:pPr marL="457200" indent="-457200" algn="just" rtl="1">
              <a:buFont typeface="Arial" pitchFamily="34" charset="0"/>
              <a:buChar char="•"/>
            </a:pPr>
            <a:r>
              <a:rPr lang="ar-IQ" sz="3200" dirty="0" smtClean="0"/>
              <a:t>صناعة المبيدات الحشرية</a:t>
            </a:r>
          </a:p>
          <a:p>
            <a:pPr marL="457200" indent="-457200" algn="just" rtl="1">
              <a:buFont typeface="Arial" pitchFamily="34" charset="0"/>
              <a:buChar char="•"/>
            </a:pPr>
            <a:r>
              <a:rPr lang="ar-IQ" sz="3200" dirty="0" smtClean="0"/>
              <a:t>صناعة بلاستيك </a:t>
            </a:r>
            <a:r>
              <a:rPr lang="en-US" sz="3200" dirty="0" smtClean="0"/>
              <a:t>PVC</a:t>
            </a:r>
            <a:r>
              <a:rPr lang="ar-IQ" sz="3200" dirty="0" smtClean="0"/>
              <a:t> </a:t>
            </a:r>
          </a:p>
          <a:p>
            <a:pPr marL="457200" indent="-457200" algn="just" rtl="1">
              <a:buFont typeface="Arial" pitchFamily="34" charset="0"/>
              <a:buChar char="•"/>
            </a:pPr>
            <a:r>
              <a:rPr lang="ar-IQ" sz="3200" dirty="0" smtClean="0"/>
              <a:t>افران احراق النفايات البلاستيكية المكلورة</a:t>
            </a:r>
          </a:p>
          <a:p>
            <a:pPr marL="457200" indent="-457200" algn="just" rtl="1">
              <a:buFont typeface="Arial" pitchFamily="34" charset="0"/>
              <a:buChar char="•"/>
            </a:pPr>
            <a:r>
              <a:rPr lang="ar-IQ" sz="3200" dirty="0" smtClean="0"/>
              <a:t>استعمالات الكلور كافة ومنها التعقيم</a:t>
            </a:r>
            <a:endParaRPr lang="ar-IQ"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07440" y="-349084"/>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612988" y="495300"/>
            <a:ext cx="11531333" cy="2410981"/>
          </a:xfrm>
          <a:prstGeom prst="rect">
            <a:avLst/>
          </a:prstGeom>
        </p:spPr>
        <p:txBody>
          <a:bodyPr wrap="square" lIns="0" tIns="0" rIns="0" bIns="0" rtlCol="0" anchor="t">
            <a:spAutoFit/>
          </a:bodyPr>
          <a:lstStyle/>
          <a:p>
            <a:pPr algn="ctr">
              <a:lnSpc>
                <a:spcPts val="9320"/>
              </a:lnSpc>
            </a:pPr>
            <a:r>
              <a:rPr lang="ar-IQ" sz="11096" dirty="0" smtClean="0">
                <a:solidFill>
                  <a:srgbClr val="22423D"/>
                </a:solidFill>
                <a:latin typeface="Moontime"/>
              </a:rPr>
              <a:t>التعرض للديوكسينات من خلال الغذاء</a:t>
            </a:r>
            <a:endParaRPr lang="en-US" sz="11096" dirty="0">
              <a:solidFill>
                <a:srgbClr val="22423D"/>
              </a:solidFill>
              <a:latin typeface="Moontime"/>
            </a:endParaRPr>
          </a:p>
        </p:txBody>
      </p:sp>
      <p:sp>
        <p:nvSpPr>
          <p:cNvPr id="12" name="Freeform 12"/>
          <p:cNvSpPr/>
          <p:nvPr/>
        </p:nvSpPr>
        <p:spPr>
          <a:xfrm>
            <a:off x="-216953" y="6431624"/>
            <a:ext cx="1803031" cy="4114800"/>
          </a:xfrm>
          <a:custGeom>
            <a:avLst/>
            <a:gdLst/>
            <a:ahLst/>
            <a:cxnLst/>
            <a:rect l="l" t="t" r="r" b="b"/>
            <a:pathLst>
              <a:path w="1803031" h="4114800">
                <a:moveTo>
                  <a:pt x="0" y="0"/>
                </a:moveTo>
                <a:lnTo>
                  <a:pt x="1803030" y="0"/>
                </a:lnTo>
                <a:lnTo>
                  <a:pt x="180303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pic>
        <p:nvPicPr>
          <p:cNvPr id="1026" name="Picture 2" descr="C:\Users\Rana\Desktop\ي343\c12b59fd-092d-4ac9-9772-fd42a156d38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2988" y="2906281"/>
            <a:ext cx="12506325" cy="675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7290231" y="288818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12159" y="6151327"/>
            <a:ext cx="4868329" cy="5014197"/>
          </a:xfrm>
          <a:custGeom>
            <a:avLst/>
            <a:gdLst/>
            <a:ahLst/>
            <a:cxnLst/>
            <a:rect l="l" t="t" r="r" b="b"/>
            <a:pathLst>
              <a:path w="4868329" h="5014197">
                <a:moveTo>
                  <a:pt x="0" y="0"/>
                </a:moveTo>
                <a:lnTo>
                  <a:pt x="4868330" y="0"/>
                </a:lnTo>
                <a:lnTo>
                  <a:pt x="4868330" y="5014197"/>
                </a:lnTo>
                <a:lnTo>
                  <a:pt x="0" y="5014197"/>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838200" y="800100"/>
            <a:ext cx="12445027" cy="1860061"/>
          </a:xfrm>
          <a:prstGeom prst="rect">
            <a:avLst/>
          </a:prstGeom>
        </p:spPr>
        <p:txBody>
          <a:bodyPr lIns="0" tIns="0" rIns="0" bIns="0" rtlCol="0" anchor="t">
            <a:spAutoFit/>
          </a:bodyPr>
          <a:lstStyle/>
          <a:p>
            <a:pPr algn="ctr">
              <a:lnSpc>
                <a:spcPts val="14282"/>
              </a:lnSpc>
            </a:pPr>
            <a:r>
              <a:rPr lang="en-US" sz="17003" dirty="0" smtClean="0">
                <a:solidFill>
                  <a:srgbClr val="22423D"/>
                </a:solidFill>
                <a:latin typeface="Gungsuh" pitchFamily="18" charset="-127"/>
                <a:ea typeface="Gungsuh" pitchFamily="18" charset="-127"/>
              </a:rPr>
              <a:t>Furans</a:t>
            </a:r>
            <a:endParaRPr lang="en-US" sz="17003" dirty="0">
              <a:solidFill>
                <a:srgbClr val="22423D"/>
              </a:solidFill>
              <a:latin typeface="Gungsuh" pitchFamily="18" charset="-127"/>
              <a:ea typeface="Gungsuh" pitchFamily="18" charset="-127"/>
            </a:endParaRPr>
          </a:p>
        </p:txBody>
      </p:sp>
      <p:sp>
        <p:nvSpPr>
          <p:cNvPr id="6" name="Freeform 6"/>
          <p:cNvSpPr/>
          <p:nvPr/>
        </p:nvSpPr>
        <p:spPr>
          <a:xfrm>
            <a:off x="-297884" y="6341827"/>
            <a:ext cx="4868329" cy="5014197"/>
          </a:xfrm>
          <a:custGeom>
            <a:avLst/>
            <a:gdLst/>
            <a:ahLst/>
            <a:cxnLst/>
            <a:rect l="l" t="t" r="r" b="b"/>
            <a:pathLst>
              <a:path w="4868329" h="5014197">
                <a:moveTo>
                  <a:pt x="0" y="0"/>
                </a:moveTo>
                <a:lnTo>
                  <a:pt x="4868330" y="0"/>
                </a:lnTo>
                <a:lnTo>
                  <a:pt x="4868330" y="5014197"/>
                </a:lnTo>
                <a:lnTo>
                  <a:pt x="0" y="501419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مستطيل 8"/>
          <p:cNvSpPr/>
          <p:nvPr/>
        </p:nvSpPr>
        <p:spPr>
          <a:xfrm>
            <a:off x="4656170" y="3189758"/>
            <a:ext cx="13250829" cy="6186309"/>
          </a:xfrm>
          <a:prstGeom prst="rect">
            <a:avLst/>
          </a:prstGeom>
        </p:spPr>
        <p:txBody>
          <a:bodyPr wrap="square">
            <a:spAutoFit/>
          </a:bodyPr>
          <a:lstStyle/>
          <a:p>
            <a:pPr marL="571500" indent="-571500" algn="just" rtl="1" fontAlgn="base">
              <a:buFont typeface="Arial" pitchFamily="34" charset="0"/>
              <a:buChar char="•"/>
            </a:pPr>
            <a:r>
              <a:rPr lang="ar-IQ" sz="4400" dirty="0"/>
              <a:t>الفيوران ويعرف أيضاً بالـفورفوران هو مركب عضوي له الصيغة </a:t>
            </a:r>
            <a:r>
              <a:rPr lang="en-US" sz="4400" dirty="0"/>
              <a:t>C</a:t>
            </a:r>
            <a:r>
              <a:rPr lang="en-US" sz="4400" baseline="-25000" dirty="0"/>
              <a:t>4</a:t>
            </a:r>
            <a:r>
              <a:rPr lang="en-US" sz="4400" dirty="0"/>
              <a:t>H</a:t>
            </a:r>
            <a:r>
              <a:rPr lang="en-US" sz="4400" baseline="-25000" dirty="0"/>
              <a:t>4</a:t>
            </a:r>
            <a:r>
              <a:rPr lang="en-US" sz="4400" dirty="0"/>
              <a:t>O ، </a:t>
            </a:r>
            <a:r>
              <a:rPr lang="ar-IQ" sz="4400" dirty="0"/>
              <a:t>وهو من المركبات العطرية الحلقية غير المتجانسة، تتألف بنيته من حلقة خماسية غير مشبعة حاوية على ذرة أكسجين.</a:t>
            </a:r>
          </a:p>
          <a:p>
            <a:pPr marL="571500" indent="-571500" algn="just" rtl="1" fontAlgn="base">
              <a:buFont typeface="Arial" pitchFamily="34" charset="0"/>
              <a:buChar char="•"/>
            </a:pPr>
            <a:r>
              <a:rPr lang="ar-IQ" sz="4400" dirty="0"/>
              <a:t>الفيوران سائل عديم اللون ودرجة غليانة 31 م° ذو رائحة تشبه رائحة الكلوروفورم ويذوب بشحة في الماء إلا أنه يمتزج مع معظم المذيبات العضوية</a:t>
            </a:r>
            <a:r>
              <a:rPr lang="ar-IQ" sz="4400" dirty="0" smtClean="0"/>
              <a:t>.</a:t>
            </a:r>
          </a:p>
          <a:p>
            <a:pPr marL="571500" indent="-571500" algn="just" rtl="1" fontAlgn="base">
              <a:buFont typeface="Arial" pitchFamily="34" charset="0"/>
              <a:buChar char="•"/>
            </a:pPr>
            <a:r>
              <a:rPr lang="ar-IQ" sz="4400" dirty="0"/>
              <a:t>اكدت الدراسات ان الفيوران يسبب طفرات جينية في الحيوانات ومن المتوقع بشكل معقول أن يكون مادة مسرطنة للإنسان استنادًا إلى دليل على حدوث السرطان في الحيوانات التجريبية.</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t="4752" b="58471"/>
          <a:stretch/>
        </p:blipFill>
        <p:spPr>
          <a:xfrm>
            <a:off x="381000" y="477981"/>
            <a:ext cx="6705600" cy="5198919"/>
          </a:xfrm>
          <a:prstGeom prst="rect">
            <a:avLst/>
          </a:prstGeom>
        </p:spPr>
      </p:pic>
      <p:sp>
        <p:nvSpPr>
          <p:cNvPr id="3" name="مربع نص 2"/>
          <p:cNvSpPr txBox="1"/>
          <p:nvPr/>
        </p:nvSpPr>
        <p:spPr>
          <a:xfrm>
            <a:off x="7391400" y="800100"/>
            <a:ext cx="6019800" cy="2862322"/>
          </a:xfrm>
          <a:prstGeom prst="rect">
            <a:avLst/>
          </a:prstGeom>
          <a:noFill/>
        </p:spPr>
        <p:txBody>
          <a:bodyPr wrap="square" rtlCol="1">
            <a:spAutoFit/>
          </a:bodyPr>
          <a:lstStyle/>
          <a:p>
            <a:pPr algn="ctr"/>
            <a:r>
              <a:rPr lang="en-US" sz="6000" dirty="0" smtClean="0"/>
              <a:t>Multi Gas Leakage Sensor  (CFCs,Freon)</a:t>
            </a:r>
            <a:endParaRPr lang="ar-IQ" sz="6000" dirty="0"/>
          </a:p>
        </p:txBody>
      </p:sp>
      <p:sp>
        <p:nvSpPr>
          <p:cNvPr id="4" name="شكل بيضاوي 3"/>
          <p:cNvSpPr/>
          <p:nvPr/>
        </p:nvSpPr>
        <p:spPr>
          <a:xfrm>
            <a:off x="5791200" y="588139"/>
            <a:ext cx="1295400" cy="143116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IQ"/>
          </a:p>
        </p:txBody>
      </p:sp>
      <p:pic>
        <p:nvPicPr>
          <p:cNvPr id="5" name="صورة 4"/>
          <p:cNvPicPr>
            <a:picLocks noChangeAspect="1"/>
          </p:cNvPicPr>
          <p:nvPr/>
        </p:nvPicPr>
        <p:blipFill rotWithShape="1">
          <a:blip r:embed="rId3">
            <a:extLst>
              <a:ext uri="{28A0092B-C50C-407E-A947-70E740481C1C}">
                <a14:useLocalDpi xmlns:a14="http://schemas.microsoft.com/office/drawing/2010/main" val="0"/>
              </a:ext>
            </a:extLst>
          </a:blip>
          <a:srcRect t="30596" b="12810"/>
          <a:stretch/>
        </p:blipFill>
        <p:spPr>
          <a:xfrm>
            <a:off x="13106400" y="4000500"/>
            <a:ext cx="4696015" cy="5692487"/>
          </a:xfrm>
          <a:prstGeom prst="rect">
            <a:avLst/>
          </a:prstGeom>
        </p:spPr>
      </p:pic>
      <p:sp>
        <p:nvSpPr>
          <p:cNvPr id="6" name="مربع نص 5"/>
          <p:cNvSpPr txBox="1"/>
          <p:nvPr/>
        </p:nvSpPr>
        <p:spPr>
          <a:xfrm>
            <a:off x="4953000" y="5981700"/>
            <a:ext cx="7772400" cy="1938992"/>
          </a:xfrm>
          <a:prstGeom prst="rect">
            <a:avLst/>
          </a:prstGeom>
          <a:noFill/>
        </p:spPr>
        <p:txBody>
          <a:bodyPr wrap="square" rtlCol="1">
            <a:spAutoFit/>
          </a:bodyPr>
          <a:lstStyle/>
          <a:p>
            <a:pPr algn="ctr"/>
            <a:r>
              <a:rPr lang="en-US" sz="6000" dirty="0" smtClean="0"/>
              <a:t>Multifunctional  air quality detector (VOCs)</a:t>
            </a:r>
            <a:endParaRPr lang="ar-IQ" sz="6000" dirty="0"/>
          </a:p>
        </p:txBody>
      </p:sp>
    </p:spTree>
    <p:extLst>
      <p:ext uri="{BB962C8B-B14F-4D97-AF65-F5344CB8AC3E}">
        <p14:creationId xmlns:p14="http://schemas.microsoft.com/office/powerpoint/2010/main" val="769280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9" name="Freeform 9"/>
          <p:cNvSpPr/>
          <p:nvPr/>
        </p:nvSpPr>
        <p:spPr>
          <a:xfrm>
            <a:off x="-762000" y="-1717592"/>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1076405" y="370319"/>
            <a:ext cx="17211595" cy="1218347"/>
          </a:xfrm>
          <a:prstGeom prst="rect">
            <a:avLst/>
          </a:prstGeom>
        </p:spPr>
        <p:txBody>
          <a:bodyPr wrap="square" lIns="0" tIns="0" rIns="0" bIns="0" rtlCol="0" anchor="t">
            <a:spAutoFit/>
          </a:bodyPr>
          <a:lstStyle/>
          <a:p>
            <a:pPr algn="ctr">
              <a:lnSpc>
                <a:spcPts val="9320"/>
              </a:lnSpc>
            </a:pPr>
            <a:r>
              <a:rPr lang="ar-IQ" sz="9600" dirty="0" smtClean="0"/>
              <a:t>سبل حماية الهواء من التلوث العضوي</a:t>
            </a:r>
            <a:endParaRPr lang="en-US" sz="11096" dirty="0">
              <a:solidFill>
                <a:srgbClr val="22423D"/>
              </a:solidFill>
              <a:latin typeface="Moontime"/>
            </a:endParaRPr>
          </a:p>
        </p:txBody>
      </p:sp>
      <p:sp>
        <p:nvSpPr>
          <p:cNvPr id="12" name="مستطيل 11"/>
          <p:cNvSpPr/>
          <p:nvPr/>
        </p:nvSpPr>
        <p:spPr>
          <a:xfrm>
            <a:off x="457200" y="3009900"/>
            <a:ext cx="17221200" cy="5262979"/>
          </a:xfrm>
          <a:prstGeom prst="rect">
            <a:avLst/>
          </a:prstGeom>
        </p:spPr>
        <p:txBody>
          <a:bodyPr wrap="square">
            <a:spAutoFit/>
          </a:bodyPr>
          <a:lstStyle/>
          <a:p>
            <a:pPr algn="r"/>
            <a:r>
              <a:rPr lang="ar-IQ" sz="4800" dirty="0" smtClean="0"/>
              <a:t>1. </a:t>
            </a:r>
            <a:r>
              <a:rPr lang="ar-IQ" sz="4800" dirty="0"/>
              <a:t>ترشيد استخدام الطاقة .</a:t>
            </a:r>
          </a:p>
          <a:p>
            <a:pPr algn="r"/>
            <a:r>
              <a:rPr lang="ar-IQ" sz="4800" dirty="0" smtClean="0"/>
              <a:t>2. </a:t>
            </a:r>
            <a:r>
              <a:rPr lang="ar-IQ" sz="4800" dirty="0"/>
              <a:t>التأكد من استيفاء السيارات والشاحنات المتحركة على الطرقات لمعايير السلامة البيئية</a:t>
            </a:r>
          </a:p>
          <a:p>
            <a:pPr algn="r"/>
            <a:r>
              <a:rPr lang="ar-IQ" sz="4800" dirty="0" smtClean="0"/>
              <a:t>3. </a:t>
            </a:r>
            <a:r>
              <a:rPr lang="ar-IQ" sz="4800" dirty="0"/>
              <a:t>توطين المصانع بعيدا عن حدود التركزات السكانية .</a:t>
            </a:r>
          </a:p>
          <a:p>
            <a:pPr algn="r"/>
            <a:r>
              <a:rPr lang="ar-IQ" sz="4800" dirty="0" smtClean="0"/>
              <a:t>4. </a:t>
            </a:r>
            <a:r>
              <a:rPr lang="ar-IQ" sz="4800" dirty="0"/>
              <a:t>إقامة المناطق الخضراء حول المصانع والطرقات العامة وداخل المدن .</a:t>
            </a:r>
          </a:p>
          <a:p>
            <a:pPr algn="r"/>
            <a:r>
              <a:rPr lang="ar-IQ" sz="4800" dirty="0" smtClean="0"/>
              <a:t>5. </a:t>
            </a:r>
            <a:r>
              <a:rPr lang="ar-IQ" sz="4800" dirty="0"/>
              <a:t>منع حرق القمامة في الهواء الطلق </a:t>
            </a:r>
          </a:p>
          <a:p>
            <a:pPr algn="r"/>
            <a:r>
              <a:rPr lang="ar-IQ" sz="4800" dirty="0" smtClean="0"/>
              <a:t>6.عدم </a:t>
            </a:r>
            <a:r>
              <a:rPr lang="ar-IQ" sz="4800" dirty="0"/>
              <a:t>الترخيص بإنشاء أي مشروع صناعي إلا بعد دراسة تأثيره على البيئة </a:t>
            </a:r>
            <a:r>
              <a:rPr lang="ar-IQ" sz="4800" dirty="0" smtClean="0"/>
              <a:t>.</a:t>
            </a:r>
          </a:p>
          <a:p>
            <a:pPr algn="r"/>
            <a:r>
              <a:rPr lang="ar-IQ" sz="4800" dirty="0" smtClean="0"/>
              <a:t>7.  </a:t>
            </a:r>
            <a:r>
              <a:rPr lang="ar-IQ" sz="4800" dirty="0"/>
              <a:t>زيادة ارتفاع مداخن المصانع وتزويدها بمرشحات ومصافي لحجز الغبار </a:t>
            </a:r>
            <a:r>
              <a:rPr lang="ar-IQ" sz="4800" dirty="0" smtClean="0"/>
              <a:t>والدخان.</a:t>
            </a:r>
            <a:endParaRPr lang="ar-IQ" sz="4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562172" y="-668293"/>
            <a:ext cx="2446436" cy="4114800"/>
          </a:xfrm>
          <a:custGeom>
            <a:avLst/>
            <a:gdLst/>
            <a:ahLst/>
            <a:cxnLst/>
            <a:rect l="l" t="t" r="r" b="b"/>
            <a:pathLst>
              <a:path w="2446436" h="4114800">
                <a:moveTo>
                  <a:pt x="0" y="0"/>
                </a:moveTo>
                <a:lnTo>
                  <a:pt x="2446436" y="0"/>
                </a:lnTo>
                <a:lnTo>
                  <a:pt x="24464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864009" y="6950278"/>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3293156" y="-403679"/>
            <a:ext cx="11009614" cy="10362799"/>
          </a:xfrm>
          <a:custGeom>
            <a:avLst/>
            <a:gdLst/>
            <a:ahLst/>
            <a:cxnLst/>
            <a:rect l="l" t="t" r="r" b="b"/>
            <a:pathLst>
              <a:path w="11009614" h="10362799">
                <a:moveTo>
                  <a:pt x="0" y="0"/>
                </a:moveTo>
                <a:lnTo>
                  <a:pt x="11009613" y="0"/>
                </a:lnTo>
                <a:lnTo>
                  <a:pt x="11009613" y="10362799"/>
                </a:lnTo>
                <a:lnTo>
                  <a:pt x="0" y="10362799"/>
                </a:lnTo>
                <a:lnTo>
                  <a:pt x="0" y="0"/>
                </a:lnTo>
                <a:close/>
              </a:path>
            </a:pathLst>
          </a:custGeom>
          <a:blipFill>
            <a:blip r:embed="rId6"/>
            <a:stretch>
              <a:fillRect/>
            </a:stretch>
          </a:blipFill>
        </p:spPr>
      </p:sp>
      <p:sp>
        <p:nvSpPr>
          <p:cNvPr id="5" name="TextBox 5"/>
          <p:cNvSpPr txBox="1"/>
          <p:nvPr/>
        </p:nvSpPr>
        <p:spPr>
          <a:xfrm>
            <a:off x="3985231" y="4362956"/>
            <a:ext cx="10317538" cy="3670236"/>
          </a:xfrm>
          <a:prstGeom prst="rect">
            <a:avLst/>
          </a:prstGeom>
        </p:spPr>
        <p:txBody>
          <a:bodyPr lIns="0" tIns="0" rIns="0" bIns="0" rtlCol="0" anchor="t">
            <a:spAutoFit/>
          </a:bodyPr>
          <a:lstStyle/>
          <a:p>
            <a:pPr algn="ctr">
              <a:lnSpc>
                <a:spcPts val="9011"/>
              </a:lnSpc>
            </a:pPr>
            <a:r>
              <a:rPr lang="en-US" sz="17003" dirty="0" smtClean="0">
                <a:solidFill>
                  <a:srgbClr val="22423D"/>
                </a:solidFill>
                <a:latin typeface="Moontime"/>
              </a:rPr>
              <a:t>Thank</a:t>
            </a:r>
          </a:p>
          <a:p>
            <a:pPr algn="ctr">
              <a:lnSpc>
                <a:spcPts val="9011"/>
              </a:lnSpc>
            </a:pPr>
            <a:endParaRPr lang="en-US" sz="17003" dirty="0">
              <a:solidFill>
                <a:srgbClr val="22423D"/>
              </a:solidFill>
              <a:latin typeface="Moontime"/>
            </a:endParaRPr>
          </a:p>
          <a:p>
            <a:pPr algn="ctr">
              <a:lnSpc>
                <a:spcPts val="9011"/>
              </a:lnSpc>
            </a:pPr>
            <a:r>
              <a:rPr lang="en-US" sz="17003" dirty="0">
                <a:solidFill>
                  <a:srgbClr val="22423D"/>
                </a:solidFill>
                <a:latin typeface="Moontime"/>
              </a:rPr>
              <a:t>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3"/>
          <p:cNvSpPr/>
          <p:nvPr/>
        </p:nvSpPr>
        <p:spPr>
          <a:xfrm>
            <a:off x="-1207440" y="-349084"/>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1371600" y="2524398"/>
            <a:ext cx="5429703" cy="4841710"/>
          </a:xfrm>
          <a:prstGeom prst="rect">
            <a:avLst/>
          </a:prstGeom>
        </p:spPr>
        <p:txBody>
          <a:bodyPr lIns="0" tIns="0" rIns="0" bIns="0" rtlCol="0" anchor="t">
            <a:spAutoFit/>
          </a:bodyPr>
          <a:lstStyle/>
          <a:p>
            <a:pPr algn="ctr">
              <a:lnSpc>
                <a:spcPts val="9320"/>
              </a:lnSpc>
            </a:pPr>
            <a:r>
              <a:rPr lang="ar-IQ" sz="11096" dirty="0" smtClean="0">
                <a:solidFill>
                  <a:srgbClr val="22423D"/>
                </a:solidFill>
                <a:latin typeface="Moontime"/>
              </a:rPr>
              <a:t>الملوثات العضوية </a:t>
            </a:r>
            <a:endParaRPr lang="en-US" sz="11096" dirty="0" smtClean="0">
              <a:solidFill>
                <a:srgbClr val="22423D"/>
              </a:solidFill>
              <a:latin typeface="Moontime"/>
            </a:endParaRPr>
          </a:p>
          <a:p>
            <a:pPr algn="ctr">
              <a:lnSpc>
                <a:spcPts val="9320"/>
              </a:lnSpc>
            </a:pPr>
            <a:r>
              <a:rPr lang="ar-IQ" sz="11096" dirty="0" smtClean="0">
                <a:solidFill>
                  <a:srgbClr val="22423D"/>
                </a:solidFill>
                <a:latin typeface="Moontime"/>
              </a:rPr>
              <a:t>الثابتة</a:t>
            </a:r>
            <a:endParaRPr lang="en-US" sz="11096" dirty="0" smtClean="0">
              <a:solidFill>
                <a:srgbClr val="22423D"/>
              </a:solidFill>
              <a:latin typeface="Moontime"/>
            </a:endParaRPr>
          </a:p>
          <a:p>
            <a:pPr algn="ctr">
              <a:lnSpc>
                <a:spcPts val="9320"/>
              </a:lnSpc>
            </a:pPr>
            <a:r>
              <a:rPr lang="en-US" sz="9600" dirty="0" smtClean="0"/>
              <a:t> POPs</a:t>
            </a:r>
            <a:endParaRPr lang="en-US" sz="11096" dirty="0">
              <a:solidFill>
                <a:srgbClr val="22423D"/>
              </a:solidFill>
              <a:latin typeface="Moontime"/>
            </a:endParaRPr>
          </a:p>
        </p:txBody>
      </p:sp>
      <p:sp>
        <p:nvSpPr>
          <p:cNvPr id="5" name="Freeform 5"/>
          <p:cNvSpPr/>
          <p:nvPr/>
        </p:nvSpPr>
        <p:spPr>
          <a:xfrm>
            <a:off x="14365267" y="7366108"/>
            <a:ext cx="4734603" cy="41148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مستطيل 5"/>
          <p:cNvSpPr/>
          <p:nvPr/>
        </p:nvSpPr>
        <p:spPr>
          <a:xfrm>
            <a:off x="7034387" y="2293299"/>
            <a:ext cx="9144000" cy="6186309"/>
          </a:xfrm>
          <a:prstGeom prst="rect">
            <a:avLst/>
          </a:prstGeom>
        </p:spPr>
        <p:txBody>
          <a:bodyPr>
            <a:spAutoFit/>
          </a:bodyPr>
          <a:lstStyle/>
          <a:p>
            <a:pPr algn="just" rtl="1"/>
            <a:r>
              <a:rPr lang="ar-IQ" sz="3600" dirty="0"/>
              <a:t>هي فئة من المركبات </a:t>
            </a:r>
            <a:r>
              <a:rPr lang="ar-IQ" sz="3600" dirty="0" smtClean="0"/>
              <a:t>العضوية </a:t>
            </a:r>
            <a:r>
              <a:rPr lang="ar-IQ" sz="3600" dirty="0"/>
              <a:t>التي تقاوم التدهور البيئي أو التحلل من خلال العمليات الكيميائية والبيولوجية والتحلل الضوئي. وقد لوحظ </a:t>
            </a:r>
            <a:r>
              <a:rPr lang="ar-IQ" sz="3600" dirty="0" smtClean="0"/>
              <a:t>أنها </a:t>
            </a:r>
            <a:r>
              <a:rPr lang="ar-IQ" sz="3600" dirty="0"/>
              <a:t>ت</a:t>
            </a:r>
            <a:r>
              <a:rPr lang="ar-IQ" sz="3600" dirty="0" smtClean="0"/>
              <a:t>ستمر </a:t>
            </a:r>
            <a:r>
              <a:rPr lang="ar-IQ" sz="3600" dirty="0"/>
              <a:t>في البيئة بسبب </a:t>
            </a:r>
            <a:r>
              <a:rPr lang="ar-IQ" sz="3600" dirty="0" smtClean="0"/>
              <a:t>قدرتها </a:t>
            </a:r>
            <a:r>
              <a:rPr lang="ar-IQ" sz="3600" dirty="0"/>
              <a:t>على الانتشار لمسافات طويلة، والتراكم في أنسجة الإنسان والحيوان، </a:t>
            </a:r>
            <a:r>
              <a:rPr lang="ar-IQ" sz="3600" dirty="0" smtClean="0"/>
              <a:t>ولها </a:t>
            </a:r>
            <a:r>
              <a:rPr lang="ar-IQ" sz="3600" dirty="0"/>
              <a:t>تأثيرات مهمة محتملة على صحة الإنسان والبيئة. لقد كانت الملوثات العضوية الثابتة، ولا تزال، تستخدم كمبيدات للآفات، وكذلك في العمليات الصناعية وإنتاج مجموعة من المنتجات بما في ذلك المذيبات، وكلوريد البولي فينيل والمستحضرات الصيدلانية. هناك بعض المصادر الطبيعية للملوثات العضوية الثابتة، ولكن معظم الملوثات العضوية الثابتة ينتجها البشر في هاتين الصناعتين.</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4799324" y="-2500429"/>
            <a:ext cx="5452110" cy="8229600"/>
          </a:xfrm>
          <a:custGeom>
            <a:avLst/>
            <a:gdLst/>
            <a:ahLst/>
            <a:cxnLst/>
            <a:rect l="l" t="t" r="r" b="b"/>
            <a:pathLst>
              <a:path w="5452110" h="8229600">
                <a:moveTo>
                  <a:pt x="0" y="0"/>
                </a:moveTo>
                <a:lnTo>
                  <a:pt x="5452110" y="0"/>
                </a:lnTo>
                <a:lnTo>
                  <a:pt x="5452110" y="8229600"/>
                </a:lnTo>
                <a:lnTo>
                  <a:pt x="0" y="8229600"/>
                </a:lnTo>
                <a:lnTo>
                  <a:pt x="0" y="0"/>
                </a:lnTo>
                <a:close/>
              </a:path>
            </a:pathLst>
          </a:custGeom>
          <a:blipFill>
            <a:blip r:embed="rId2"/>
            <a:stretch>
              <a:fillRect/>
            </a:stretch>
          </a:blipFill>
        </p:spPr>
      </p:sp>
      <p:sp>
        <p:nvSpPr>
          <p:cNvPr id="3" name="Freeform 3"/>
          <p:cNvSpPr/>
          <p:nvPr/>
        </p:nvSpPr>
        <p:spPr>
          <a:xfrm>
            <a:off x="-1131147" y="72205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533401" y="532309"/>
            <a:ext cx="6934200" cy="5412379"/>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14282"/>
              </a:lnSpc>
            </a:pPr>
            <a:r>
              <a:rPr lang="ar-IQ" sz="9600" b="1" dirty="0" smtClean="0">
                <a:solidFill>
                  <a:srgbClr val="22423D"/>
                </a:solidFill>
                <a:latin typeface="Moontime"/>
              </a:rPr>
              <a:t>انواع المركبات العضوية الملوثة للهواء</a:t>
            </a:r>
            <a:endParaRPr lang="en-US" sz="9600" b="1" dirty="0">
              <a:solidFill>
                <a:srgbClr val="22423D"/>
              </a:solidFill>
              <a:latin typeface="Moontime"/>
            </a:endParaRPr>
          </a:p>
        </p:txBody>
      </p:sp>
      <p:sp>
        <p:nvSpPr>
          <p:cNvPr id="5" name="TextBox 5"/>
          <p:cNvSpPr txBox="1"/>
          <p:nvPr/>
        </p:nvSpPr>
        <p:spPr>
          <a:xfrm>
            <a:off x="7453744" y="3238499"/>
            <a:ext cx="10820401" cy="6078587"/>
          </a:xfrm>
          <a:prstGeom prst="rect">
            <a:avLst/>
          </a:prstGeom>
        </p:spPr>
        <p:txBody>
          <a:bodyPr wrap="square" lIns="0" tIns="0" rIns="0" bIns="0" rtlCol="0" anchor="t">
            <a:spAutoFit/>
          </a:bodyPr>
          <a:lstStyle/>
          <a:p>
            <a:pPr marL="1014732" lvl="1" indent="-507366" algn="r" rtl="1">
              <a:lnSpc>
                <a:spcPts val="7943"/>
              </a:lnSpc>
              <a:buFont typeface="Arial"/>
              <a:buChar char="•"/>
            </a:pPr>
            <a:r>
              <a:rPr lang="ar-IQ" sz="6600" b="1" dirty="0" smtClean="0">
                <a:solidFill>
                  <a:srgbClr val="22423D"/>
                </a:solidFill>
                <a:latin typeface="+mj-lt"/>
                <a:cs typeface="Times New Roman" pitchFamily="18" charset="0"/>
              </a:rPr>
              <a:t>المركبات العضوية المتطايرة </a:t>
            </a:r>
            <a:r>
              <a:rPr lang="en-US" sz="6600" b="1" dirty="0" smtClean="0">
                <a:solidFill>
                  <a:srgbClr val="22423D"/>
                </a:solidFill>
                <a:latin typeface="+mj-lt"/>
                <a:cs typeface="Times New Roman" pitchFamily="18" charset="0"/>
              </a:rPr>
              <a:t>VOCs</a:t>
            </a:r>
          </a:p>
          <a:p>
            <a:pPr marL="1014732" lvl="1" indent="-507366" algn="r" rtl="1">
              <a:lnSpc>
                <a:spcPts val="7943"/>
              </a:lnSpc>
              <a:buFont typeface="Arial"/>
              <a:buChar char="•"/>
            </a:pPr>
            <a:r>
              <a:rPr lang="ar-IQ" sz="6000" b="1" dirty="0" smtClean="0">
                <a:solidFill>
                  <a:srgbClr val="22423D"/>
                </a:solidFill>
                <a:latin typeface="+mj-lt"/>
                <a:cs typeface="Times New Roman" pitchFamily="18" charset="0"/>
              </a:rPr>
              <a:t>مركبات كلوروفلوروكاربون </a:t>
            </a:r>
            <a:r>
              <a:rPr lang="en-US" sz="6000" b="1" dirty="0" smtClean="0">
                <a:solidFill>
                  <a:srgbClr val="22423D"/>
                </a:solidFill>
                <a:latin typeface="+mj-lt"/>
                <a:cs typeface="Times New Roman" pitchFamily="18" charset="0"/>
              </a:rPr>
              <a:t>CFCs</a:t>
            </a:r>
          </a:p>
          <a:p>
            <a:pPr marL="1014732" lvl="1" indent="-507366" algn="just" rtl="1">
              <a:lnSpc>
                <a:spcPts val="7943"/>
              </a:lnSpc>
              <a:buFont typeface="Arial"/>
              <a:buChar char="•"/>
            </a:pPr>
            <a:r>
              <a:rPr lang="ar-IQ" sz="6000" b="1" dirty="0" smtClean="0">
                <a:solidFill>
                  <a:srgbClr val="22423D"/>
                </a:solidFill>
                <a:latin typeface="+mj-lt"/>
                <a:cs typeface="Times New Roman" pitchFamily="18" charset="0"/>
              </a:rPr>
              <a:t>الجسيمات المادية</a:t>
            </a:r>
            <a:endParaRPr lang="en-US" sz="6000" b="1" dirty="0" smtClean="0">
              <a:solidFill>
                <a:srgbClr val="22423D"/>
              </a:solidFill>
              <a:latin typeface="+mj-lt"/>
              <a:cs typeface="Times New Roman" pitchFamily="18" charset="0"/>
            </a:endParaRPr>
          </a:p>
          <a:p>
            <a:pPr marL="1014732" lvl="1" indent="-507366" algn="just" rtl="1">
              <a:lnSpc>
                <a:spcPts val="7943"/>
              </a:lnSpc>
              <a:buFont typeface="Arial"/>
              <a:buChar char="•"/>
            </a:pPr>
            <a:r>
              <a:rPr lang="ar-IQ" sz="6000" b="1" dirty="0" smtClean="0">
                <a:solidFill>
                  <a:srgbClr val="22423D"/>
                </a:solidFill>
                <a:latin typeface="+mj-lt"/>
                <a:cs typeface="Times New Roman" pitchFamily="18" charset="0"/>
              </a:rPr>
              <a:t>المبيدات</a:t>
            </a:r>
            <a:endParaRPr lang="en-US" sz="6000" b="1" dirty="0" smtClean="0">
              <a:solidFill>
                <a:srgbClr val="22423D"/>
              </a:solidFill>
              <a:latin typeface="+mj-lt"/>
              <a:cs typeface="Times New Roman" pitchFamily="18" charset="0"/>
            </a:endParaRPr>
          </a:p>
          <a:p>
            <a:pPr marL="1014732" lvl="1" indent="-507366" algn="just" rtl="1">
              <a:lnSpc>
                <a:spcPts val="7943"/>
              </a:lnSpc>
              <a:buFont typeface="Arial"/>
              <a:buChar char="•"/>
            </a:pPr>
            <a:r>
              <a:rPr lang="ar-IQ" sz="6000" b="1" dirty="0" smtClean="0">
                <a:solidFill>
                  <a:srgbClr val="22423D"/>
                </a:solidFill>
                <a:latin typeface="+mj-lt"/>
                <a:cs typeface="Times New Roman" pitchFamily="18" charset="0"/>
              </a:rPr>
              <a:t>الديوكسينات</a:t>
            </a:r>
          </a:p>
          <a:p>
            <a:pPr marL="1014732" lvl="1" indent="-507366" algn="just" rtl="1">
              <a:lnSpc>
                <a:spcPts val="7943"/>
              </a:lnSpc>
              <a:buFont typeface="Arial"/>
              <a:buChar char="•"/>
            </a:pPr>
            <a:r>
              <a:rPr lang="ar-IQ" sz="6000" b="1" dirty="0" smtClean="0">
                <a:solidFill>
                  <a:srgbClr val="22423D"/>
                </a:solidFill>
                <a:latin typeface="+mj-lt"/>
                <a:cs typeface="Times New Roman" pitchFamily="18" charset="0"/>
              </a:rPr>
              <a:t>الفيوران</a:t>
            </a:r>
            <a:endParaRPr lang="en-US" sz="6000" b="1" dirty="0">
              <a:solidFill>
                <a:srgbClr val="22423D"/>
              </a:solidFill>
              <a:latin typeface="+mj-lt"/>
              <a:cs typeface="Times New Roman" pitchFamily="18" charset="0"/>
            </a:endParaRPr>
          </a:p>
        </p:txBody>
      </p:sp>
      <p:sp>
        <p:nvSpPr>
          <p:cNvPr id="6" name="Freeform 6"/>
          <p:cNvSpPr/>
          <p:nvPr/>
        </p:nvSpPr>
        <p:spPr>
          <a:xfrm>
            <a:off x="-1045422" y="70300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3527623" y="-19050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2">
              <a:duotone>
                <a:prstClr val="black"/>
                <a:schemeClr val="accent3">
                  <a:tint val="45000"/>
                  <a:satMod val="400000"/>
                </a:schemeClr>
              </a:duotone>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9372600" y="422564"/>
            <a:ext cx="12445027" cy="1921680"/>
          </a:xfrm>
          <a:prstGeom prst="rect">
            <a:avLst/>
          </a:prstGeom>
        </p:spPr>
        <p:txBody>
          <a:bodyPr lIns="0" tIns="0" rIns="0" bIns="0" rtlCol="0" anchor="t">
            <a:spAutoFit/>
          </a:bodyPr>
          <a:lstStyle/>
          <a:p>
            <a:pPr algn="ctr">
              <a:lnSpc>
                <a:spcPts val="14282"/>
              </a:lnSpc>
            </a:pPr>
            <a:r>
              <a:rPr lang="en-US" sz="14200" dirty="0" smtClean="0">
                <a:solidFill>
                  <a:srgbClr val="22423D"/>
                </a:solidFill>
                <a:latin typeface="MV Boli" pitchFamily="2" charset="0"/>
                <a:ea typeface="GungsuhChe" pitchFamily="49" charset="-127"/>
                <a:cs typeface="MV Boli" pitchFamily="2" charset="0"/>
              </a:rPr>
              <a:t>VOCs</a:t>
            </a:r>
            <a:endParaRPr lang="en-US" sz="14200" dirty="0">
              <a:solidFill>
                <a:srgbClr val="22423D"/>
              </a:solidFill>
              <a:latin typeface="MV Boli" pitchFamily="2" charset="0"/>
              <a:ea typeface="GungsuhChe" pitchFamily="49" charset="-127"/>
              <a:cs typeface="MV Boli" pitchFamily="2" charset="0"/>
            </a:endParaRPr>
          </a:p>
        </p:txBody>
      </p:sp>
      <p:sp>
        <p:nvSpPr>
          <p:cNvPr id="5" name="مستطيل 4"/>
          <p:cNvSpPr/>
          <p:nvPr/>
        </p:nvSpPr>
        <p:spPr>
          <a:xfrm>
            <a:off x="304801" y="3543300"/>
            <a:ext cx="17678400" cy="7109639"/>
          </a:xfrm>
          <a:prstGeom prst="rect">
            <a:avLst/>
          </a:prstGeom>
        </p:spPr>
        <p:txBody>
          <a:bodyPr wrap="square">
            <a:spAutoFit/>
          </a:bodyPr>
          <a:lstStyle/>
          <a:p>
            <a:pPr algn="just" rtl="1"/>
            <a:r>
              <a:rPr lang="en-US" sz="7200" b="1" dirty="0">
                <a:latin typeface="Gabriola" pitchFamily="82" charset="0"/>
              </a:rPr>
              <a:t>Volatile Organic Compounds ( VOCs )</a:t>
            </a:r>
            <a:r>
              <a:rPr lang="en-US" sz="7200" b="1" dirty="0"/>
              <a:t> </a:t>
            </a:r>
            <a:endParaRPr lang="ar-IQ" sz="7200" b="1" dirty="0" smtClean="0"/>
          </a:p>
          <a:p>
            <a:pPr algn="just" rtl="1"/>
            <a:r>
              <a:rPr lang="ar-IQ" sz="4800" dirty="0" smtClean="0"/>
              <a:t>تعد من </a:t>
            </a:r>
            <a:r>
              <a:rPr lang="ar-IQ" sz="4800" dirty="0"/>
              <a:t>الملوثات الخطيرة التي توجد في الهواء الطلق. وفي </a:t>
            </a:r>
            <a:r>
              <a:rPr lang="ar-IQ" sz="4800" dirty="0" smtClean="0"/>
              <a:t>هذا المجال عادة </a:t>
            </a:r>
            <a:r>
              <a:rPr lang="ar-IQ" sz="4800" dirty="0"/>
              <a:t>ما يتم تقسيم هذه المركبات إلى أنواع مختلفة من المركبات </a:t>
            </a:r>
            <a:r>
              <a:rPr lang="ar-IQ" sz="4800" dirty="0" smtClean="0"/>
              <a:t>الميثانية </a:t>
            </a:r>
            <a:r>
              <a:rPr lang="en-US" sz="4800" dirty="0" smtClean="0"/>
              <a:t>(CH</a:t>
            </a:r>
            <a:r>
              <a:rPr lang="en-US" sz="4800" baseline="-25000" dirty="0" smtClean="0"/>
              <a:t>4</a:t>
            </a:r>
            <a:r>
              <a:rPr lang="en-US" sz="4800" dirty="0" smtClean="0"/>
              <a:t>)</a:t>
            </a:r>
            <a:r>
              <a:rPr lang="ar-IQ" sz="4800" dirty="0" smtClean="0"/>
              <a:t> والمركبات غير الميثانية</a:t>
            </a:r>
            <a:r>
              <a:rPr lang="en-US" sz="4800" dirty="0" smtClean="0"/>
              <a:t>(NMVOCs)  </a:t>
            </a:r>
            <a:r>
              <a:rPr lang="ar-IQ" sz="4800" dirty="0" smtClean="0"/>
              <a:t> ويعد </a:t>
            </a:r>
            <a:r>
              <a:rPr lang="ar-IQ" sz="4800" dirty="0"/>
              <a:t>الميثان أحد الغازات الدفيئة شديدة الفعالية، حيث يساهم في زيادة </a:t>
            </a:r>
            <a:r>
              <a:rPr lang="ar-IQ" sz="4800" dirty="0" smtClean="0"/>
              <a:t>ظاهرة الاحتباس </a:t>
            </a:r>
            <a:r>
              <a:rPr lang="ar-IQ" sz="4800" dirty="0"/>
              <a:t>الحراري على سطح الأرض. أما المركبات المتطايرة الأخرى من </a:t>
            </a:r>
            <a:r>
              <a:rPr lang="ar-IQ" sz="4800" dirty="0" smtClean="0"/>
              <a:t>الهيدروكربونات تعد </a:t>
            </a:r>
            <a:r>
              <a:rPr lang="ar-IQ" sz="4800" dirty="0"/>
              <a:t>أيضًا من الغازات الدفيئة المؤثرة، ويرجع ذلك إلى الدور الذي تلعبه في تكوين الأوزون وزيادة </a:t>
            </a:r>
            <a:r>
              <a:rPr lang="ar-IQ" sz="4800" dirty="0" smtClean="0"/>
              <a:t>فترة بقاء </a:t>
            </a:r>
            <a:r>
              <a:rPr lang="ar-IQ" sz="4800" dirty="0"/>
              <a:t>غاز الميثان في الغلاف الجوي.</a:t>
            </a:r>
          </a:p>
          <a:p>
            <a:pPr algn="just" rtl="1"/>
            <a:endParaRPr lang="ar-IQ" sz="4800" dirty="0"/>
          </a:p>
          <a:p>
            <a:pPr algn="just" rtl="1"/>
            <a:endParaRPr lang="ar-IQ" sz="4800" dirty="0"/>
          </a:p>
        </p:txBody>
      </p:sp>
      <p:pic>
        <p:nvPicPr>
          <p:cNvPr id="1026" name="Picture 2" descr="C:\Users\Rana\Desktop\ي343\3de8b0f9-78e4-4fb1-ac1d-3aae3475a554.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4952999" cy="4457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مخطط 5"/>
          <p:cNvGraphicFramePr/>
          <p:nvPr>
            <p:extLst>
              <p:ext uri="{D42A27DB-BD31-4B8C-83A1-F6EECF244321}">
                <p14:modId xmlns:p14="http://schemas.microsoft.com/office/powerpoint/2010/main" val="1286713647"/>
              </p:ext>
            </p:extLst>
          </p:nvPr>
        </p:nvGraphicFramePr>
        <p:xfrm>
          <a:off x="1219200" y="876300"/>
          <a:ext cx="16154400" cy="812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4376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32469" y="-1406956"/>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174281" y="1720336"/>
            <a:ext cx="5429703" cy="1218347"/>
          </a:xfrm>
          <a:prstGeom prst="rect">
            <a:avLst/>
          </a:prstGeom>
        </p:spPr>
        <p:txBody>
          <a:bodyPr lIns="0" tIns="0" rIns="0" bIns="0" rtlCol="0" anchor="t">
            <a:spAutoFit/>
          </a:bodyPr>
          <a:lstStyle/>
          <a:p>
            <a:pPr>
              <a:lnSpc>
                <a:spcPts val="9320"/>
              </a:lnSpc>
            </a:pPr>
            <a:r>
              <a:rPr lang="en-US" sz="11096" dirty="0" smtClean="0">
                <a:solidFill>
                  <a:srgbClr val="22423D"/>
                </a:solidFill>
                <a:latin typeface="Moontime"/>
              </a:rPr>
              <a:t>CFCs</a:t>
            </a:r>
            <a:endParaRPr lang="en-US" sz="11096" dirty="0">
              <a:solidFill>
                <a:srgbClr val="22423D"/>
              </a:solidFill>
              <a:latin typeface="Moontime"/>
            </a:endParaRPr>
          </a:p>
        </p:txBody>
      </p:sp>
      <p:sp>
        <p:nvSpPr>
          <p:cNvPr id="4" name="TextBox 4"/>
          <p:cNvSpPr txBox="1"/>
          <p:nvPr/>
        </p:nvSpPr>
        <p:spPr>
          <a:xfrm>
            <a:off x="263236" y="3837930"/>
            <a:ext cx="11430000" cy="7109639"/>
          </a:xfrm>
          <a:prstGeom prst="rect">
            <a:avLst/>
          </a:prstGeom>
        </p:spPr>
        <p:txBody>
          <a:bodyPr wrap="square" lIns="0" tIns="0" rIns="0" bIns="0" rtlCol="0" anchor="t">
            <a:spAutoFit/>
          </a:bodyPr>
          <a:lstStyle/>
          <a:p>
            <a:pPr algn="just" rtl="1"/>
            <a:r>
              <a:rPr lang="ar-IQ" sz="3300" dirty="0"/>
              <a:t>هي مركبات </a:t>
            </a:r>
            <a:r>
              <a:rPr lang="ar-IQ" sz="3300" dirty="0" smtClean="0"/>
              <a:t>عضوية </a:t>
            </a:r>
            <a:r>
              <a:rPr lang="ar-IQ" sz="3300" dirty="0"/>
              <a:t>تحتوي في تركيبها على الكربون والكلور والفلور، وتعرف بالاسم التجاري </a:t>
            </a:r>
            <a:r>
              <a:rPr lang="ar-IQ" sz="3300" dirty="0" smtClean="0"/>
              <a:t>فريون</a:t>
            </a:r>
            <a:r>
              <a:rPr lang="en-US" sz="3300" dirty="0" smtClean="0"/>
              <a:t>Freon </a:t>
            </a:r>
            <a:r>
              <a:rPr lang="ar-IQ" sz="3300" dirty="0" smtClean="0"/>
              <a:t> تتكون </a:t>
            </a:r>
            <a:r>
              <a:rPr lang="ar-IQ" sz="3300" dirty="0"/>
              <a:t>مركبات الكلوروفلوروكربون من نسب مختلفة من ذرات الكربون ، و الهيدروجين والكلور والفلور </a:t>
            </a:r>
            <a:r>
              <a:rPr lang="ar-IQ" sz="3300" dirty="0" smtClean="0"/>
              <a:t>،</a:t>
            </a:r>
            <a:r>
              <a:rPr lang="ar-IQ" sz="3300" dirty="0"/>
              <a:t> يوجد نوعان أساسيان من هذه </a:t>
            </a:r>
            <a:r>
              <a:rPr lang="ar-IQ" sz="3300" dirty="0" smtClean="0"/>
              <a:t>المواد هما  </a:t>
            </a:r>
            <a:r>
              <a:rPr lang="en-US" sz="3300" dirty="0" smtClean="0"/>
              <a:t>CFC11 </a:t>
            </a:r>
            <a:r>
              <a:rPr lang="ar-IQ" sz="3300" dirty="0" smtClean="0"/>
              <a:t> و</a:t>
            </a:r>
            <a:r>
              <a:rPr lang="ar-IQ" sz="3300" dirty="0"/>
              <a:t> </a:t>
            </a:r>
            <a:r>
              <a:rPr lang="en-US" sz="3300" dirty="0" smtClean="0"/>
              <a:t> CFC12 </a:t>
            </a:r>
            <a:r>
              <a:rPr lang="ar-IQ" sz="3300" dirty="0" smtClean="0"/>
              <a:t>تنتج </a:t>
            </a:r>
            <a:r>
              <a:rPr lang="ar-IQ" sz="3300" dirty="0"/>
              <a:t>هذه المركبات من </a:t>
            </a:r>
            <a:r>
              <a:rPr lang="ar-IQ" sz="3300" dirty="0" smtClean="0"/>
              <a:t>صناعات عديدة </a:t>
            </a:r>
            <a:r>
              <a:rPr lang="ar-IQ" sz="3300" dirty="0"/>
              <a:t>أهمها الأيروسولات الموجودة في المبيدات أو بعض مواد تصفيف الشعر أو مزيل رائحة العرق. وكذلك يمكن استخدام مركبات الكلورفلوروكربون على هيئة سائل في أجهزة التكييف والتبريد وثلاجات المنازل والمبردات، كما أن إحراق النفايات المنزلية إحراقًا غير كاملا يؤدي إلى انتشار هذه المركبات في الهواء و تستخدم هذه المواد أساسا في صناعة البلاستيك الرغوي الإسفنج الصناعي</a:t>
            </a:r>
            <a:endParaRPr lang="en-US" sz="3300" spc="459" dirty="0">
              <a:solidFill>
                <a:srgbClr val="22423D"/>
              </a:solidFill>
              <a:latin typeface="Glacial Indifference"/>
            </a:endParaRPr>
          </a:p>
          <a:p>
            <a:pPr algn="just" rtl="1"/>
            <a:endParaRPr lang="ar-IQ" sz="3300" dirty="0"/>
          </a:p>
          <a:p>
            <a:pPr algn="just" rtl="1"/>
            <a:endParaRPr lang="ar-IQ" sz="3300" dirty="0"/>
          </a:p>
          <a:p>
            <a:pPr algn="just" rtl="1"/>
            <a:endParaRPr lang="ar-IQ" sz="3300" dirty="0"/>
          </a:p>
          <a:p>
            <a:pPr algn="just" rtl="1"/>
            <a:endParaRPr lang="ar-IQ" sz="3300" dirty="0"/>
          </a:p>
          <a:p>
            <a:pPr algn="just" rtl="1"/>
            <a:endParaRPr lang="ar-IQ" sz="3300" dirty="0" smtClean="0"/>
          </a:p>
        </p:txBody>
      </p:sp>
      <p:sp>
        <p:nvSpPr>
          <p:cNvPr id="6" name="Freeform 6"/>
          <p:cNvSpPr/>
          <p:nvPr/>
        </p:nvSpPr>
        <p:spPr>
          <a:xfrm>
            <a:off x="14365267" y="7366108"/>
            <a:ext cx="4734603" cy="41148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مجموعة 6"/>
          <p:cNvGrpSpPr/>
          <p:nvPr/>
        </p:nvGrpSpPr>
        <p:grpSpPr>
          <a:xfrm>
            <a:off x="11353800" y="3229648"/>
            <a:ext cx="6418047" cy="5325338"/>
            <a:chOff x="11353800" y="3229648"/>
            <a:chExt cx="6418047" cy="5325338"/>
          </a:xfrm>
        </p:grpSpPr>
        <p:sp>
          <p:nvSpPr>
            <p:cNvPr id="5" name="TextBox 5"/>
            <p:cNvSpPr txBox="1"/>
            <p:nvPr/>
          </p:nvSpPr>
          <p:spPr>
            <a:xfrm>
              <a:off x="11353800" y="4066578"/>
              <a:ext cx="6418047" cy="4488408"/>
            </a:xfrm>
            <a:prstGeom prst="rect">
              <a:avLst/>
            </a:prstGeom>
          </p:spPr>
          <p:txBody>
            <a:bodyPr lIns="0" tIns="0" rIns="0" bIns="0" rtlCol="0" anchor="t">
              <a:spAutoFit/>
            </a:bodyPr>
            <a:lstStyle/>
            <a:p>
              <a:pPr marL="457200" indent="-457200" algn="r" rtl="1">
                <a:lnSpc>
                  <a:spcPts val="3460"/>
                </a:lnSpc>
                <a:buFont typeface="Arial" pitchFamily="34" charset="0"/>
                <a:buChar char="•"/>
              </a:pPr>
              <a:r>
                <a:rPr lang="ar-IQ" sz="4000" dirty="0" smtClean="0">
                  <a:solidFill>
                    <a:srgbClr val="22423D"/>
                  </a:solidFill>
                  <a:latin typeface="Glacial Indifference"/>
                </a:rPr>
                <a:t>خاملة كيمائيا</a:t>
              </a:r>
            </a:p>
            <a:p>
              <a:pPr algn="r" rtl="1">
                <a:lnSpc>
                  <a:spcPts val="3460"/>
                </a:lnSpc>
              </a:pPr>
              <a:endParaRPr lang="ar-IQ" sz="4000" dirty="0" smtClean="0">
                <a:solidFill>
                  <a:srgbClr val="22423D"/>
                </a:solidFill>
                <a:latin typeface="Glacial Indifference"/>
              </a:endParaRPr>
            </a:p>
            <a:p>
              <a:pPr marL="457200" indent="-457200" algn="r" rtl="1">
                <a:lnSpc>
                  <a:spcPts val="3460"/>
                </a:lnSpc>
                <a:buFont typeface="Arial" pitchFamily="34" charset="0"/>
                <a:buChar char="•"/>
              </a:pPr>
              <a:endParaRPr lang="ar-IQ" sz="4000" dirty="0">
                <a:solidFill>
                  <a:srgbClr val="22423D"/>
                </a:solidFill>
                <a:latin typeface="Glacial Indifference"/>
              </a:endParaRPr>
            </a:p>
            <a:p>
              <a:pPr marL="457200" indent="-457200" algn="r" rtl="1">
                <a:lnSpc>
                  <a:spcPts val="3460"/>
                </a:lnSpc>
                <a:buFont typeface="Arial" pitchFamily="34" charset="0"/>
                <a:buChar char="•"/>
              </a:pPr>
              <a:r>
                <a:rPr lang="ar-IQ" sz="4000" dirty="0" smtClean="0">
                  <a:solidFill>
                    <a:srgbClr val="22423D"/>
                  </a:solidFill>
                  <a:latin typeface="Glacial Indifference"/>
                </a:rPr>
                <a:t>غير قابلة للاشتعال</a:t>
              </a:r>
            </a:p>
            <a:p>
              <a:pPr marL="457200" indent="-457200" algn="r" rtl="1">
                <a:lnSpc>
                  <a:spcPts val="3460"/>
                </a:lnSpc>
                <a:buFont typeface="Arial" pitchFamily="34" charset="0"/>
                <a:buChar char="•"/>
              </a:pPr>
              <a:endParaRPr lang="ar-IQ" sz="4000" dirty="0">
                <a:solidFill>
                  <a:srgbClr val="22423D"/>
                </a:solidFill>
                <a:latin typeface="Glacial Indifference"/>
              </a:endParaRPr>
            </a:p>
            <a:p>
              <a:pPr algn="r" rtl="1">
                <a:lnSpc>
                  <a:spcPts val="3460"/>
                </a:lnSpc>
              </a:pPr>
              <a:endParaRPr lang="ar-IQ" sz="4000" dirty="0" smtClean="0">
                <a:solidFill>
                  <a:srgbClr val="22423D"/>
                </a:solidFill>
                <a:latin typeface="Glacial Indifference"/>
              </a:endParaRPr>
            </a:p>
            <a:p>
              <a:pPr marL="457200" indent="-457200" algn="r" rtl="1">
                <a:lnSpc>
                  <a:spcPts val="3460"/>
                </a:lnSpc>
                <a:buFont typeface="Arial" pitchFamily="34" charset="0"/>
                <a:buChar char="•"/>
              </a:pPr>
              <a:r>
                <a:rPr lang="ar-IQ" sz="4000" dirty="0" smtClean="0">
                  <a:solidFill>
                    <a:srgbClr val="22423D"/>
                  </a:solidFill>
                  <a:latin typeface="Glacial Indifference"/>
                </a:rPr>
                <a:t>غير سام</a:t>
              </a:r>
            </a:p>
            <a:p>
              <a:pPr marL="457200" indent="-457200" algn="r" rtl="1">
                <a:lnSpc>
                  <a:spcPts val="3460"/>
                </a:lnSpc>
                <a:buFont typeface="Arial" pitchFamily="34" charset="0"/>
                <a:buChar char="•"/>
              </a:pPr>
              <a:endParaRPr lang="ar-IQ" sz="4000" dirty="0">
                <a:solidFill>
                  <a:srgbClr val="22423D"/>
                </a:solidFill>
                <a:latin typeface="Glacial Indifference"/>
              </a:endParaRPr>
            </a:p>
            <a:p>
              <a:pPr algn="r" rtl="1">
                <a:lnSpc>
                  <a:spcPts val="3460"/>
                </a:lnSpc>
              </a:pPr>
              <a:endParaRPr lang="ar-IQ" sz="4000" dirty="0" smtClean="0">
                <a:solidFill>
                  <a:srgbClr val="22423D"/>
                </a:solidFill>
                <a:latin typeface="Glacial Indifference"/>
              </a:endParaRPr>
            </a:p>
            <a:p>
              <a:pPr marL="457200" indent="-457200" algn="r" rtl="1">
                <a:lnSpc>
                  <a:spcPts val="3460"/>
                </a:lnSpc>
                <a:buFont typeface="Arial" pitchFamily="34" charset="0"/>
                <a:buChar char="•"/>
              </a:pPr>
              <a:r>
                <a:rPr lang="ar-IQ" sz="4000" dirty="0" smtClean="0">
                  <a:solidFill>
                    <a:srgbClr val="22423D"/>
                  </a:solidFill>
                  <a:latin typeface="Glacial Indifference"/>
                </a:rPr>
                <a:t>مدمرة لطبقة الاوزون</a:t>
              </a:r>
              <a:endParaRPr lang="en-US" sz="4000" dirty="0">
                <a:solidFill>
                  <a:srgbClr val="22423D"/>
                </a:solidFill>
                <a:latin typeface="Glacial Indifference"/>
              </a:endParaRPr>
            </a:p>
          </p:txBody>
        </p:sp>
        <p:sp>
          <p:nvSpPr>
            <p:cNvPr id="8" name="TextBox 8"/>
            <p:cNvSpPr txBox="1"/>
            <p:nvPr/>
          </p:nvSpPr>
          <p:spPr>
            <a:xfrm>
              <a:off x="11586054" y="3229648"/>
              <a:ext cx="5953538" cy="566052"/>
            </a:xfrm>
            <a:prstGeom prst="rect">
              <a:avLst/>
            </a:prstGeom>
          </p:spPr>
          <p:txBody>
            <a:bodyPr lIns="0" tIns="0" rIns="0" bIns="0" rtlCol="0" anchor="t">
              <a:spAutoFit/>
            </a:bodyPr>
            <a:lstStyle/>
            <a:p>
              <a:pPr algn="r">
                <a:lnSpc>
                  <a:spcPts val="3749"/>
                </a:lnSpc>
              </a:pPr>
              <a:r>
                <a:rPr lang="ar-IQ" sz="6600" b="1" dirty="0" smtClean="0">
                  <a:solidFill>
                    <a:srgbClr val="22423D"/>
                  </a:solidFill>
                  <a:latin typeface="Glacial Indifference Bold"/>
                </a:rPr>
                <a:t>خصائصها</a:t>
              </a:r>
              <a:endParaRPr lang="en-US" sz="6600" b="1" dirty="0">
                <a:solidFill>
                  <a:srgbClr val="22423D"/>
                </a:solidFill>
                <a:latin typeface="Glacial Indifference Bold"/>
              </a:endParaRPr>
            </a:p>
          </p:txBody>
        </p:sp>
      </p:grpSp>
      <p:sp>
        <p:nvSpPr>
          <p:cNvPr id="9" name="مستطيل 8"/>
          <p:cNvSpPr/>
          <p:nvPr/>
        </p:nvSpPr>
        <p:spPr>
          <a:xfrm>
            <a:off x="5638800" y="1763331"/>
            <a:ext cx="8534400" cy="923330"/>
          </a:xfrm>
          <a:prstGeom prst="rect">
            <a:avLst/>
          </a:prstGeom>
        </p:spPr>
        <p:txBody>
          <a:bodyPr wrap="square">
            <a:spAutoFit/>
          </a:bodyPr>
          <a:lstStyle/>
          <a:p>
            <a:r>
              <a:rPr lang="en-US" sz="5400" dirty="0">
                <a:latin typeface="MV Boli" pitchFamily="2" charset="0"/>
                <a:cs typeface="MV Boli" pitchFamily="2" charset="0"/>
              </a:rPr>
              <a:t>Chlorofluorocarbons </a:t>
            </a:r>
            <a:endParaRPr lang="ar-IQ" sz="5400" dirty="0">
              <a:latin typeface="MV Bol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مخطط 1"/>
          <p:cNvGraphicFramePr/>
          <p:nvPr>
            <p:extLst>
              <p:ext uri="{D42A27DB-BD31-4B8C-83A1-F6EECF244321}">
                <p14:modId xmlns:p14="http://schemas.microsoft.com/office/powerpoint/2010/main" val="583388888"/>
              </p:ext>
            </p:extLst>
          </p:nvPr>
        </p:nvGraphicFramePr>
        <p:xfrm>
          <a:off x="685800" y="1104900"/>
          <a:ext cx="16459200" cy="812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826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07440" y="-349084"/>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16953" y="6431624"/>
            <a:ext cx="1803031" cy="4114800"/>
          </a:xfrm>
          <a:custGeom>
            <a:avLst/>
            <a:gdLst/>
            <a:ahLst/>
            <a:cxnLst/>
            <a:rect l="l" t="t" r="r" b="b"/>
            <a:pathLst>
              <a:path w="1803031" h="4114800">
                <a:moveTo>
                  <a:pt x="0" y="0"/>
                </a:moveTo>
                <a:lnTo>
                  <a:pt x="1803030" y="0"/>
                </a:lnTo>
                <a:lnTo>
                  <a:pt x="180303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6771287" y="394855"/>
            <a:ext cx="8382000" cy="1192634"/>
          </a:xfrm>
          <a:prstGeom prst="rect">
            <a:avLst/>
          </a:prstGeom>
        </p:spPr>
        <p:txBody>
          <a:bodyPr wrap="square" lIns="0" tIns="0" rIns="0" bIns="0" rtlCol="0" anchor="t">
            <a:spAutoFit/>
          </a:bodyPr>
          <a:lstStyle/>
          <a:p>
            <a:pPr>
              <a:lnSpc>
                <a:spcPts val="9320"/>
              </a:lnSpc>
            </a:pPr>
            <a:r>
              <a:rPr lang="ar-IQ" sz="11096" dirty="0" smtClean="0">
                <a:solidFill>
                  <a:srgbClr val="22423D"/>
                </a:solidFill>
                <a:latin typeface="Moontime"/>
              </a:rPr>
              <a:t>الجسيمات المادية</a:t>
            </a:r>
            <a:endParaRPr lang="en-US" sz="11096" dirty="0">
              <a:solidFill>
                <a:srgbClr val="22423D"/>
              </a:solidFill>
              <a:latin typeface="Moontime"/>
            </a:endParaRPr>
          </a:p>
        </p:txBody>
      </p:sp>
      <p:sp>
        <p:nvSpPr>
          <p:cNvPr id="8" name="TextBox 8"/>
          <p:cNvSpPr txBox="1"/>
          <p:nvPr/>
        </p:nvSpPr>
        <p:spPr>
          <a:xfrm>
            <a:off x="4071181" y="7638728"/>
            <a:ext cx="5427923" cy="443391"/>
          </a:xfrm>
          <a:prstGeom prst="rect">
            <a:avLst/>
          </a:prstGeom>
        </p:spPr>
        <p:txBody>
          <a:bodyPr lIns="0" tIns="0" rIns="0" bIns="0" rtlCol="0" anchor="t">
            <a:spAutoFit/>
          </a:bodyPr>
          <a:lstStyle/>
          <a:p>
            <a:pPr>
              <a:lnSpc>
                <a:spcPts val="3749"/>
              </a:lnSpc>
            </a:pPr>
            <a:r>
              <a:rPr lang="en-US" sz="2999" spc="497" dirty="0" smtClean="0">
                <a:solidFill>
                  <a:srgbClr val="22423D"/>
                </a:solidFill>
                <a:latin typeface="Glacial Indifference"/>
              </a:rPr>
              <a:t>. </a:t>
            </a:r>
            <a:endParaRPr lang="en-US" sz="2999" spc="497" dirty="0">
              <a:solidFill>
                <a:srgbClr val="22423D"/>
              </a:solidFill>
              <a:latin typeface="Glacial Indifference"/>
            </a:endParaRPr>
          </a:p>
        </p:txBody>
      </p:sp>
      <p:sp>
        <p:nvSpPr>
          <p:cNvPr id="11" name="مستطيل 10"/>
          <p:cNvSpPr/>
          <p:nvPr/>
        </p:nvSpPr>
        <p:spPr>
          <a:xfrm>
            <a:off x="1586078" y="2449163"/>
            <a:ext cx="16473322" cy="8032968"/>
          </a:xfrm>
          <a:prstGeom prst="rect">
            <a:avLst/>
          </a:prstGeom>
        </p:spPr>
        <p:txBody>
          <a:bodyPr wrap="square">
            <a:spAutoFit/>
          </a:bodyPr>
          <a:lstStyle/>
          <a:p>
            <a:pPr marL="914400" lvl="1" indent="-457200" algn="just" rtl="1">
              <a:buFont typeface="Arial" pitchFamily="34" charset="0"/>
              <a:buChar char="•"/>
            </a:pPr>
            <a:r>
              <a:rPr lang="ar-IQ" sz="3200" dirty="0"/>
              <a:t>ا</a:t>
            </a:r>
            <a:r>
              <a:rPr lang="ar-IQ" sz="3600" dirty="0"/>
              <a:t>لجسيمات المادية التي تتكون من الملوثات الأولية الغازية والمركبات الموجودة في الضباب </a:t>
            </a:r>
            <a:r>
              <a:rPr lang="ar-IQ" sz="3600" dirty="0" smtClean="0"/>
              <a:t>الدخاني الكيميائي </a:t>
            </a:r>
            <a:r>
              <a:rPr lang="ar-IQ" sz="3600" dirty="0"/>
              <a:t>الضوئي. والضباب الدخاني يعد أحد أنواع تلوث الهواء الذي يعرف في اللغة </a:t>
            </a:r>
            <a:r>
              <a:rPr lang="ar-IQ" sz="3600" dirty="0" smtClean="0"/>
              <a:t>الإنجليزية</a:t>
            </a:r>
            <a:r>
              <a:rPr lang="en-US" sz="3600" i="1" dirty="0" smtClean="0"/>
              <a:t>smog </a:t>
            </a:r>
            <a:r>
              <a:rPr lang="ar-IQ" sz="3600" i="1" dirty="0" smtClean="0"/>
              <a:t> </a:t>
            </a:r>
            <a:r>
              <a:rPr lang="ar-IQ" sz="3600" dirty="0" smtClean="0"/>
              <a:t>وهي </a:t>
            </a:r>
            <a:r>
              <a:rPr lang="ar-IQ" sz="3600" dirty="0"/>
              <a:t>كلمة مشتقة </a:t>
            </a:r>
            <a:r>
              <a:rPr lang="ar-IQ" sz="3600" dirty="0" smtClean="0"/>
              <a:t>من</a:t>
            </a:r>
            <a:r>
              <a:rPr lang="ar-IQ" sz="3600" dirty="0"/>
              <a:t> كلمتي </a:t>
            </a:r>
            <a:r>
              <a:rPr lang="ar-IQ" sz="3600" dirty="0" smtClean="0"/>
              <a:t> </a:t>
            </a:r>
            <a:r>
              <a:rPr lang="en-US" sz="3600" i="1" dirty="0" smtClean="0"/>
              <a:t>fog</a:t>
            </a:r>
            <a:r>
              <a:rPr lang="en-US" sz="3600" dirty="0"/>
              <a:t>,</a:t>
            </a:r>
            <a:r>
              <a:rPr lang="en-US" sz="3600" i="1" dirty="0" smtClean="0"/>
              <a:t> smoke</a:t>
            </a:r>
            <a:r>
              <a:rPr lang="ar-IQ" sz="3600" i="1" dirty="0" smtClean="0"/>
              <a:t> </a:t>
            </a:r>
            <a:r>
              <a:rPr lang="ar-IQ" sz="3600" dirty="0" smtClean="0"/>
              <a:t>وكان </a:t>
            </a:r>
            <a:r>
              <a:rPr lang="ar-IQ" sz="3600" dirty="0"/>
              <a:t>الضباب الدخاني قديمًا ينتج من حرق كميات كبيرة من الفحم في منطقة معينة نتيجة لاختلاط الدخان وثاني أكسيد الكبريت</a:t>
            </a:r>
          </a:p>
          <a:p>
            <a:pPr lvl="1" algn="just" rtl="1"/>
            <a:endParaRPr lang="ar-IQ" sz="3600" dirty="0"/>
          </a:p>
          <a:p>
            <a:pPr lvl="1" algn="just" rtl="1"/>
            <a:endParaRPr lang="ar-IQ" sz="3600" dirty="0"/>
          </a:p>
          <a:p>
            <a:pPr marL="1028700" lvl="1" indent="-571500" algn="just" rtl="1">
              <a:buFont typeface="Arial" pitchFamily="34" charset="0"/>
              <a:buChar char="•"/>
            </a:pPr>
            <a:r>
              <a:rPr lang="ar-IQ" sz="3600" dirty="0" smtClean="0"/>
              <a:t>أما </a:t>
            </a:r>
            <a:r>
              <a:rPr lang="ar-IQ" sz="3600" dirty="0"/>
              <a:t>الضباب </a:t>
            </a:r>
            <a:r>
              <a:rPr lang="ar-IQ" sz="3600" dirty="0" smtClean="0"/>
              <a:t>الدخاني في </a:t>
            </a:r>
            <a:r>
              <a:rPr lang="ar-IQ" sz="3600" dirty="0"/>
              <a:t>العصر الحديث فلا ينتج عادة من احتراق الفحم، ولكن من المواد الضارة المنبعثة من </a:t>
            </a:r>
            <a:r>
              <a:rPr lang="ar-IQ" sz="3600" dirty="0" smtClean="0"/>
              <a:t>محركات السيارات </a:t>
            </a:r>
            <a:r>
              <a:rPr lang="ar-IQ" sz="3600" dirty="0"/>
              <a:t>والعمليات الصناعية، حيث تتفاعل هذه المواد في الغلاف الجوي عن طريق ضوء الشمس </a:t>
            </a:r>
            <a:r>
              <a:rPr lang="ar-IQ" sz="3600" dirty="0" smtClean="0"/>
              <a:t>لتكون مجموعة </a:t>
            </a:r>
            <a:r>
              <a:rPr lang="ar-IQ" sz="3600" dirty="0"/>
              <a:t>من الملوثات الثانوية التي تتحد أيضًا مع الملوثات الأولية المنبعثة مما يؤدي إلى تكون </a:t>
            </a:r>
            <a:r>
              <a:rPr lang="ar-IQ" sz="3600" dirty="0" smtClean="0"/>
              <a:t>الضباب الكيميائي </a:t>
            </a:r>
            <a:r>
              <a:rPr lang="ar-IQ" sz="3600" dirty="0"/>
              <a:t>الضوئي ومن امثلتها </a:t>
            </a:r>
            <a:r>
              <a:rPr lang="en-US" sz="3600" dirty="0" smtClean="0"/>
              <a:t>PAN </a:t>
            </a:r>
            <a:r>
              <a:rPr lang="ar-IQ" sz="3600" dirty="0" smtClean="0"/>
              <a:t> نترات </a:t>
            </a:r>
            <a:r>
              <a:rPr lang="ar-IQ" sz="3600" dirty="0"/>
              <a:t>البروكسي </a:t>
            </a:r>
            <a:r>
              <a:rPr lang="ar-IQ" sz="3600" dirty="0" smtClean="0"/>
              <a:t>اسيتيل تتكون </a:t>
            </a:r>
            <a:r>
              <a:rPr lang="ar-IQ" sz="3600" dirty="0"/>
              <a:t>أيضًا هذه المادة من </a:t>
            </a:r>
            <a:r>
              <a:rPr lang="ar-IQ" sz="3600" dirty="0" smtClean="0"/>
              <a:t>أكاسيدالنيتروجين </a:t>
            </a:r>
            <a:r>
              <a:rPr lang="en-US" sz="3600" dirty="0" smtClean="0"/>
              <a:t>NOx</a:t>
            </a:r>
            <a:r>
              <a:rPr lang="ar-IQ" sz="3600" dirty="0"/>
              <a:t>والمركبات العضوية </a:t>
            </a:r>
            <a:r>
              <a:rPr lang="ar-IQ" sz="3600" dirty="0" smtClean="0"/>
              <a:t>المتطايرة </a:t>
            </a:r>
            <a:r>
              <a:rPr lang="en-US" sz="3600" dirty="0" smtClean="0"/>
              <a:t>VOCs</a:t>
            </a:r>
            <a:endParaRPr lang="ar-IQ" sz="3600" dirty="0"/>
          </a:p>
          <a:p>
            <a:pPr lvl="1" algn="just" rtl="1"/>
            <a:r>
              <a:rPr lang="ar-IQ" sz="3000" dirty="0" smtClean="0"/>
              <a:t> </a:t>
            </a:r>
            <a:endParaRPr lang="ar-IQ" sz="3000" dirty="0"/>
          </a:p>
          <a:p>
            <a:pPr lvl="1" algn="just" rtl="1"/>
            <a:endParaRPr lang="ar-IQ" sz="3000" dirty="0"/>
          </a:p>
          <a:p>
            <a:pPr lvl="1" algn="just" rtl="1"/>
            <a:endParaRPr lang="ar-IQ" sz="3000" dirty="0"/>
          </a:p>
          <a:p>
            <a:pPr lvl="1" algn="just" rtl="1"/>
            <a:endParaRPr lang="ar-IQ" sz="3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pic>
        <p:nvPicPr>
          <p:cNvPr id="2050" name="Picture 2" descr="C:\Users\Rana\Desktop\ي343\719b4e4f-91be-4b9a-a5f5-9c1509a015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135600" cy="1028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805</Words>
  <Application>Microsoft Office PowerPoint</Application>
  <PresentationFormat>مخصص</PresentationFormat>
  <Paragraphs>80</Paragraphs>
  <Slides>17</Slides>
  <Notes>0</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17</vt:i4>
      </vt:variant>
    </vt:vector>
  </HeadingPairs>
  <TitlesOfParts>
    <vt:vector size="30" baseType="lpstr">
      <vt:lpstr>Arial</vt:lpstr>
      <vt:lpstr>Times New Roman</vt:lpstr>
      <vt:lpstr>Glacial Indifference Bold</vt:lpstr>
      <vt:lpstr>Constantia</vt:lpstr>
      <vt:lpstr>Glacial Indifference</vt:lpstr>
      <vt:lpstr>MV Boli</vt:lpstr>
      <vt:lpstr>Moontime</vt:lpstr>
      <vt:lpstr>Gungsuh</vt:lpstr>
      <vt:lpstr>Calibri</vt:lpstr>
      <vt:lpstr>Vijaya</vt:lpstr>
      <vt:lpstr>GungsuhChe</vt:lpstr>
      <vt:lpstr>Gabriola</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Minimal Organic Creative Project Presentation</dc:title>
  <cp:lastModifiedBy>Dr.Dina</cp:lastModifiedBy>
  <cp:revision>32</cp:revision>
  <dcterms:created xsi:type="dcterms:W3CDTF">2006-08-16T00:00:00Z</dcterms:created>
  <dcterms:modified xsi:type="dcterms:W3CDTF">2023-11-04T11:27:53Z</dcterms:modified>
  <dc:identifier>DAFzGsm3pyk</dc:identifier>
</cp:coreProperties>
</file>